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326" r:id="rId4"/>
    <p:sldId id="259" r:id="rId5"/>
    <p:sldId id="260" r:id="rId6"/>
    <p:sldId id="277" r:id="rId7"/>
    <p:sldId id="268" r:id="rId8"/>
    <p:sldId id="274" r:id="rId9"/>
    <p:sldId id="278" r:id="rId10"/>
    <p:sldId id="297" r:id="rId11"/>
    <p:sldId id="294" r:id="rId12"/>
    <p:sldId id="319" r:id="rId13"/>
    <p:sldId id="295" r:id="rId14"/>
    <p:sldId id="323" r:id="rId15"/>
    <p:sldId id="325" r:id="rId16"/>
    <p:sldId id="324" r:id="rId17"/>
    <p:sldId id="261" r:id="rId18"/>
    <p:sldId id="316" r:id="rId19"/>
    <p:sldId id="263" r:id="rId20"/>
    <p:sldId id="320" r:id="rId21"/>
    <p:sldId id="265" r:id="rId22"/>
    <p:sldId id="32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9E5"/>
    <a:srgbClr val="BE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00" autoAdjust="0"/>
  </p:normalViewPr>
  <p:slideViewPr>
    <p:cSldViewPr snapToGrid="0">
      <p:cViewPr varScale="1">
        <p:scale>
          <a:sx n="114" d="100"/>
          <a:sy n="114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916A-C3A6-473A-B3BC-1D65827134DD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015C6-60D4-4ED4-9703-C69E1289F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2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8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31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3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3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96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2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3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5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4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2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9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40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6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97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5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2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4992117" y="3122893"/>
            <a:ext cx="471376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36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LastProject</a:t>
            </a:r>
            <a:endParaRPr lang="en-US" altLang="ko-KR" sz="36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000" kern="0">
                <a:solidFill>
                  <a:prstClr val="white">
                    <a:lumMod val="50000"/>
                  </a:prstClr>
                </a:solidFill>
              </a:rPr>
              <a:t>졸업작품 제안서</a:t>
            </a:r>
            <a:endParaRPr lang="en-US" altLang="ko-KR" sz="1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A4A976-6333-42A2-A425-AF4CCA922EE0}"/>
              </a:ext>
            </a:extLst>
          </p:cNvPr>
          <p:cNvCxnSpPr>
            <a:cxnSpLocks/>
          </p:cNvCxnSpPr>
          <p:nvPr/>
        </p:nvCxnSpPr>
        <p:spPr>
          <a:xfrm>
            <a:off x="2505882" y="3105816"/>
            <a:ext cx="72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9EEB350-E559-4FC8-8CD8-DBD248B3EEFB}"/>
              </a:ext>
            </a:extLst>
          </p:cNvPr>
          <p:cNvSpPr txBox="1"/>
          <p:nvPr/>
        </p:nvSpPr>
        <p:spPr>
          <a:xfrm>
            <a:off x="6930624" y="2476562"/>
            <a:ext cx="277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게임공학과 </a:t>
            </a: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2016182007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김동년</a:t>
            </a:r>
            <a:endParaRPr lang="en-US" altLang="ko-KR" sz="120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게임공학과 </a:t>
            </a: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2016182020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소   준</a:t>
            </a:r>
            <a:endParaRPr lang="en-US" altLang="ko-KR" sz="120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게임공학과 </a:t>
            </a: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2016182027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이미륵</a:t>
            </a:r>
            <a:endParaRPr lang="en-US" altLang="ko-KR" sz="12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0506FC-4532-481E-A985-CB954BC619CC}"/>
              </a:ext>
            </a:extLst>
          </p:cNvPr>
          <p:cNvGrpSpPr/>
          <p:nvPr/>
        </p:nvGrpSpPr>
        <p:grpSpPr>
          <a:xfrm>
            <a:off x="2505882" y="2768465"/>
            <a:ext cx="2071673" cy="1063743"/>
            <a:chOff x="2721782" y="2819265"/>
            <a:chExt cx="2071673" cy="1063743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E965FC9C-3EB6-4FE0-A315-368174783F82}"/>
                </a:ext>
              </a:extLst>
            </p:cNvPr>
            <p:cNvSpPr/>
            <p:nvPr/>
          </p:nvSpPr>
          <p:spPr>
            <a:xfrm rot="10800000">
              <a:off x="272178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356D4D6-253F-43E6-9C18-0BF53637BE8C}"/>
                </a:ext>
              </a:extLst>
            </p:cNvPr>
            <p:cNvSpPr/>
            <p:nvPr/>
          </p:nvSpPr>
          <p:spPr>
            <a:xfrm rot="10800000" flipV="1">
              <a:off x="288675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4C344820-BAC2-4ABE-9CAA-079598E44F04}"/>
                </a:ext>
              </a:extLst>
            </p:cNvPr>
            <p:cNvSpPr/>
            <p:nvPr/>
          </p:nvSpPr>
          <p:spPr>
            <a:xfrm rot="10800000">
              <a:off x="309680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F626D68B-1ADC-44CD-9B1C-C5EAC5413824}"/>
                </a:ext>
              </a:extLst>
            </p:cNvPr>
            <p:cNvSpPr/>
            <p:nvPr/>
          </p:nvSpPr>
          <p:spPr>
            <a:xfrm rot="10800000" flipV="1">
              <a:off x="326415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0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평행 사변형 62">
              <a:extLst>
                <a:ext uri="{FF2B5EF4-FFF2-40B4-BE49-F238E27FC236}">
                  <a16:creationId xmlns:a16="http://schemas.microsoft.com/office/drawing/2014/main" id="{F9314D9D-CADF-4E71-AB48-61DE44C15FF6}"/>
                </a:ext>
              </a:extLst>
            </p:cNvPr>
            <p:cNvSpPr/>
            <p:nvPr/>
          </p:nvSpPr>
          <p:spPr>
            <a:xfrm rot="10800000">
              <a:off x="347420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97C8BF91-A069-4EFB-B64B-14E09AB82A33}"/>
                </a:ext>
              </a:extLst>
            </p:cNvPr>
            <p:cNvSpPr/>
            <p:nvPr/>
          </p:nvSpPr>
          <p:spPr>
            <a:xfrm rot="10800000" flipV="1">
              <a:off x="3591676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9F5525FA-8BFC-47F6-8DEF-1251D272CF5D}"/>
                </a:ext>
              </a:extLst>
            </p:cNvPr>
            <p:cNvSpPr/>
            <p:nvPr/>
          </p:nvSpPr>
          <p:spPr>
            <a:xfrm rot="10800000">
              <a:off x="3806524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A9691F8D-A9AC-4728-AA4D-B26D8CFDF7BC}"/>
                </a:ext>
              </a:extLst>
            </p:cNvPr>
            <p:cNvSpPr/>
            <p:nvPr/>
          </p:nvSpPr>
          <p:spPr>
            <a:xfrm rot="10800000" flipV="1">
              <a:off x="3973875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AAFABCC-68C7-4C6B-88D7-505C37EFC5ED}"/>
                </a:ext>
              </a:extLst>
            </p:cNvPr>
            <p:cNvSpPr/>
            <p:nvPr/>
          </p:nvSpPr>
          <p:spPr>
            <a:xfrm rot="10800000" flipV="1">
              <a:off x="4143432" y="3156712"/>
              <a:ext cx="650023" cy="726296"/>
            </a:xfrm>
            <a:prstGeom prst="parallelogram">
              <a:avLst>
                <a:gd name="adj" fmla="val 5725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28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20872" y="4372031"/>
            <a:ext cx="3874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+mn-ea"/>
              </a:rPr>
              <a:t>PvE – </a:t>
            </a:r>
            <a:r>
              <a:rPr lang="ko-KR" altLang="en-US" sz="1600">
                <a:latin typeface="+mn-ea"/>
              </a:rPr>
              <a:t>쿨타임 </a:t>
            </a:r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PvP – </a:t>
            </a:r>
            <a:r>
              <a:rPr lang="ko-KR" altLang="en-US" sz="1600">
                <a:latin typeface="+mn-ea"/>
              </a:rPr>
              <a:t>아이템 획득 시 사용 가능</a:t>
            </a:r>
            <a:endParaRPr lang="en-US" altLang="ko-KR" sz="160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시너지 스킬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365242"/>
              </p:ext>
            </p:extLst>
          </p:nvPr>
        </p:nvGraphicFramePr>
        <p:xfrm>
          <a:off x="1720872" y="1385778"/>
          <a:ext cx="8724901" cy="294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1854647901"/>
                    </a:ext>
                  </a:extLst>
                </a:gridCol>
                <a:gridCol w="1372283">
                  <a:extLst>
                    <a:ext uri="{9D8B030D-6E8A-4147-A177-3AD203B41FA5}">
                      <a16:colId xmlns:a16="http://schemas.microsoft.com/office/drawing/2014/main" val="3311861392"/>
                    </a:ext>
                  </a:extLst>
                </a:gridCol>
                <a:gridCol w="4266517">
                  <a:extLst>
                    <a:ext uri="{9D8B030D-6E8A-4147-A177-3AD203B41FA5}">
                      <a16:colId xmlns:a16="http://schemas.microsoft.com/office/drawing/2014/main" val="1910882908"/>
                    </a:ext>
                  </a:extLst>
                </a:gridCol>
                <a:gridCol w="1581151">
                  <a:extLst>
                    <a:ext uri="{9D8B030D-6E8A-4147-A177-3AD203B41FA5}">
                      <a16:colId xmlns:a16="http://schemas.microsoft.com/office/drawing/2014/main" val="3383376091"/>
                    </a:ext>
                  </a:extLst>
                </a:gridCol>
              </a:tblGrid>
              <a:tr h="36739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캐릭터 시너지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17301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카르멘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협동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격투가와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총잡이가 총을 잡아서 등지고 회전하며 총을 발사합니다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baseline="0">
                          <a:solidFill>
                            <a:schemeClr val="tx1"/>
                          </a:solidFill>
                        </a:rPr>
                        <a:t>발당 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54759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카르멘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레이나</a:t>
                      </a:r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고철 던지기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엔지니어의 고철을 모아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격투가가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전방을 향해 던집니다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232875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카르멘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지진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바닥에 강한 충격을 줘 반경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피해를 입힙니다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519802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제이드 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레이나</a:t>
                      </a:r>
                      <a:endParaRPr lang="en-US" altLang="ko-KR" sz="12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스나이퍼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제이드의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총이 저격총으로 변하여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관통되는 한발을 사격합니다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294976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제이드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유도탄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가까운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거리에 있는 적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명에게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유도탄을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날립니다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445443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레이나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공중 폭격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 동안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반경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4m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의 공중 폭격을 진행합니다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823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3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22025"/>
              </p:ext>
            </p:extLst>
          </p:nvPr>
        </p:nvGraphicFramePr>
        <p:xfrm>
          <a:off x="698081" y="1391656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라쿠투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근거리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2" y="1394277"/>
            <a:ext cx="1466132" cy="1667892"/>
          </a:xfrm>
          <a:prstGeom prst="rect">
            <a:avLst/>
          </a:prstGeom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92065"/>
              </p:ext>
            </p:extLst>
          </p:nvPr>
        </p:nvGraphicFramePr>
        <p:xfrm>
          <a:off x="4437859" y="1391656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나이저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58" y="1389027"/>
            <a:ext cx="1466647" cy="1672470"/>
          </a:xfrm>
          <a:prstGeom prst="rect">
            <a:avLst/>
          </a:prstGeom>
        </p:spPr>
      </p:pic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48655"/>
              </p:ext>
            </p:extLst>
          </p:nvPr>
        </p:nvGraphicFramePr>
        <p:xfrm>
          <a:off x="698081" y="3906947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드라탱크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근거리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0" y="3906943"/>
            <a:ext cx="1466133" cy="1664468"/>
          </a:xfrm>
          <a:prstGeom prst="rect">
            <a:avLst/>
          </a:prstGeom>
        </p:spPr>
      </p:pic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84706"/>
              </p:ext>
            </p:extLst>
          </p:nvPr>
        </p:nvGraphicFramePr>
        <p:xfrm>
          <a:off x="4437859" y="3906947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벌컨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859" y="3906942"/>
            <a:ext cx="1466649" cy="1664469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947690"/>
              </p:ext>
            </p:extLst>
          </p:nvPr>
        </p:nvGraphicFramePr>
        <p:xfrm>
          <a:off x="8177638" y="1391656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필립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897145"/>
              </p:ext>
            </p:extLst>
          </p:nvPr>
        </p:nvGraphicFramePr>
        <p:xfrm>
          <a:off x="8177638" y="3906947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레크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70" name="그림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7" y="1395910"/>
            <a:ext cx="1466648" cy="16666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637" y="3906942"/>
            <a:ext cx="1466648" cy="167247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일반 몬스터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46780"/>
              </p:ext>
            </p:extLst>
          </p:nvPr>
        </p:nvGraphicFramePr>
        <p:xfrm>
          <a:off x="762324" y="1385778"/>
          <a:ext cx="345662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16494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152210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골리앗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미사일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 발사</a:t>
                      </a:r>
                      <a:endParaRPr lang="en-US" altLang="ko-KR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19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3" y="1385778"/>
            <a:ext cx="1384859" cy="2112220"/>
          </a:xfrm>
          <a:prstGeom prst="rect">
            <a:avLst/>
          </a:prstGeom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874804"/>
              </p:ext>
            </p:extLst>
          </p:nvPr>
        </p:nvGraphicFramePr>
        <p:xfrm>
          <a:off x="4447227" y="1385779"/>
          <a:ext cx="345662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16494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152210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타이탄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레이저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19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227" y="1385778"/>
            <a:ext cx="1385147" cy="2112220"/>
          </a:xfrm>
          <a:prstGeom prst="rect">
            <a:avLst/>
          </a:prstGeom>
        </p:spPr>
      </p:pic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77365"/>
              </p:ext>
            </p:extLst>
          </p:nvPr>
        </p:nvGraphicFramePr>
        <p:xfrm>
          <a:off x="8132130" y="1385779"/>
          <a:ext cx="345662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16494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152210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메가트론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유도탄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19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73" name="그림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366" y="1376872"/>
            <a:ext cx="1392291" cy="2121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5528" y="3894045"/>
            <a:ext cx="51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1</a:t>
            </a:r>
            <a:r>
              <a:rPr lang="ko-KR" altLang="en-US" sz="1000"/>
              <a:t>챕터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920431" y="3894045"/>
            <a:ext cx="51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2</a:t>
            </a:r>
            <a:r>
              <a:rPr lang="ko-KR" altLang="en-US" sz="1000"/>
              <a:t>챕터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605334" y="3894045"/>
            <a:ext cx="51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3</a:t>
            </a:r>
            <a:r>
              <a:rPr lang="ko-KR" altLang="en-US" sz="1000"/>
              <a:t>챕터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보스 몬스터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7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778133"/>
              </p:ext>
            </p:extLst>
          </p:nvPr>
        </p:nvGraphicFramePr>
        <p:xfrm>
          <a:off x="764705" y="1385778"/>
          <a:ext cx="4911726" cy="17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84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1302300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637242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52864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장애물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5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5" name="그림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05" y="1385778"/>
            <a:ext cx="1979986" cy="1528747"/>
          </a:xfrm>
          <a:prstGeom prst="rect">
            <a:avLst/>
          </a:prstGeom>
        </p:spPr>
      </p:pic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66626"/>
              </p:ext>
            </p:extLst>
          </p:nvPr>
        </p:nvGraphicFramePr>
        <p:xfrm>
          <a:off x="6478353" y="1385778"/>
          <a:ext cx="4911726" cy="17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84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1302300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637242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52864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장애물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방사기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5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52" y="1385779"/>
            <a:ext cx="1968239" cy="152874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101942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장애물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아이템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D326F9-636B-4DCB-A341-65B8429A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22062"/>
              </p:ext>
            </p:extLst>
          </p:nvPr>
        </p:nvGraphicFramePr>
        <p:xfrm>
          <a:off x="7790601" y="3968326"/>
          <a:ext cx="3599478" cy="12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87">
                  <a:extLst>
                    <a:ext uri="{9D8B030D-6E8A-4147-A177-3AD203B41FA5}">
                      <a16:colId xmlns:a16="http://schemas.microsoft.com/office/drawing/2014/main" val="3021956063"/>
                    </a:ext>
                  </a:extLst>
                </a:gridCol>
                <a:gridCol w="1065798">
                  <a:extLst>
                    <a:ext uri="{9D8B030D-6E8A-4147-A177-3AD203B41FA5}">
                      <a16:colId xmlns:a16="http://schemas.microsoft.com/office/drawing/2014/main" val="3445503170"/>
                    </a:ext>
                  </a:extLst>
                </a:gridCol>
                <a:gridCol w="1313393">
                  <a:extLst>
                    <a:ext uri="{9D8B030D-6E8A-4147-A177-3AD203B41FA5}">
                      <a16:colId xmlns:a16="http://schemas.microsoft.com/office/drawing/2014/main" val="1888591233"/>
                    </a:ext>
                  </a:extLst>
                </a:gridCol>
              </a:tblGrid>
              <a:tr h="3919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이름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시너지 스킬 아이템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759812"/>
                  </a:ext>
                </a:extLst>
              </a:tr>
              <a:tr h="417611">
                <a:tc vMerge="1"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시너지 스킬 사용 가능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1626"/>
                  </a:ext>
                </a:extLst>
              </a:tr>
              <a:tr h="466005">
                <a:tc>
                  <a:txBody>
                    <a:bodyPr/>
                    <a:lstStyle/>
                    <a:p>
                      <a:endParaRPr lang="ko-KR" altLang="en-US" sz="90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/>
                        <a:t>개수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개만 소지 가능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9464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B1ED613C-0DA5-4A9A-A94A-21F88C630C0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00" y="3972616"/>
            <a:ext cx="1277981" cy="126288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B2CF93C-E265-4A0F-9611-9D4BD7B7D164}"/>
              </a:ext>
            </a:extLst>
          </p:cNvPr>
          <p:cNvSpPr txBox="1"/>
          <p:nvPr/>
        </p:nvSpPr>
        <p:spPr>
          <a:xfrm>
            <a:off x="7790600" y="5250708"/>
            <a:ext cx="2286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※&lt;</a:t>
            </a:r>
            <a:r>
              <a:rPr lang="en-US" altLang="ko-KR" sz="1000" dirty="0" err="1">
                <a:latin typeface="+mn-ea"/>
              </a:rPr>
              <a:t>PvP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한정 아이템</a:t>
            </a:r>
            <a:r>
              <a:rPr lang="en-US" altLang="ko-KR" sz="1000" dirty="0">
                <a:latin typeface="+mn-ea"/>
              </a:rPr>
              <a:t>&gt;</a:t>
            </a: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47352"/>
              </p:ext>
            </p:extLst>
          </p:nvPr>
        </p:nvGraphicFramePr>
        <p:xfrm>
          <a:off x="764706" y="3979098"/>
          <a:ext cx="3307442" cy="12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282">
                  <a:extLst>
                    <a:ext uri="{9D8B030D-6E8A-4147-A177-3AD203B41FA5}">
                      <a16:colId xmlns:a16="http://schemas.microsoft.com/office/drawing/2014/main" val="3021956063"/>
                    </a:ext>
                  </a:extLst>
                </a:gridCol>
                <a:gridCol w="979326">
                  <a:extLst>
                    <a:ext uri="{9D8B030D-6E8A-4147-A177-3AD203B41FA5}">
                      <a16:colId xmlns:a16="http://schemas.microsoft.com/office/drawing/2014/main" val="3445503170"/>
                    </a:ext>
                  </a:extLst>
                </a:gridCol>
                <a:gridCol w="1206834">
                  <a:extLst>
                    <a:ext uri="{9D8B030D-6E8A-4147-A177-3AD203B41FA5}">
                      <a16:colId xmlns:a16="http://schemas.microsoft.com/office/drawing/2014/main" val="1888591233"/>
                    </a:ext>
                  </a:extLst>
                </a:gridCol>
              </a:tblGrid>
              <a:tr h="3919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아이템 이름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키트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759812"/>
                  </a:ext>
                </a:extLst>
              </a:tr>
              <a:tr h="417611">
                <a:tc vMerge="1"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회복량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1626"/>
                  </a:ext>
                </a:extLst>
              </a:tr>
              <a:tr h="466005">
                <a:tc>
                  <a:txBody>
                    <a:bodyPr/>
                    <a:lstStyle/>
                    <a:p>
                      <a:endParaRPr lang="ko-KR" altLang="en-US" sz="90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개수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94646"/>
                  </a:ext>
                </a:extLst>
              </a:tr>
            </a:tbl>
          </a:graphicData>
        </a:graphic>
      </p:graphicFrame>
      <p:pic>
        <p:nvPicPr>
          <p:cNvPr id="78" name="그림 77">
            <a:extLst>
              <a:ext uri="{FF2B5EF4-FFF2-40B4-BE49-F238E27FC236}">
                <a16:creationId xmlns:a16="http://schemas.microsoft.com/office/drawing/2014/main" id="{1B757A09-20F7-41C0-A616-B7CF34AC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05" y="3971669"/>
            <a:ext cx="1113972" cy="1272225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91621CE6-4406-4AF4-9A65-62A538295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52188"/>
              </p:ext>
            </p:extLst>
          </p:nvPr>
        </p:nvGraphicFramePr>
        <p:xfrm>
          <a:off x="4277652" y="3976715"/>
          <a:ext cx="3307442" cy="12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282">
                  <a:extLst>
                    <a:ext uri="{9D8B030D-6E8A-4147-A177-3AD203B41FA5}">
                      <a16:colId xmlns:a16="http://schemas.microsoft.com/office/drawing/2014/main" val="3021956063"/>
                    </a:ext>
                  </a:extLst>
                </a:gridCol>
                <a:gridCol w="979326">
                  <a:extLst>
                    <a:ext uri="{9D8B030D-6E8A-4147-A177-3AD203B41FA5}">
                      <a16:colId xmlns:a16="http://schemas.microsoft.com/office/drawing/2014/main" val="3445503170"/>
                    </a:ext>
                  </a:extLst>
                </a:gridCol>
                <a:gridCol w="1206834">
                  <a:extLst>
                    <a:ext uri="{9D8B030D-6E8A-4147-A177-3AD203B41FA5}">
                      <a16:colId xmlns:a16="http://schemas.microsoft.com/office/drawing/2014/main" val="1888591233"/>
                    </a:ext>
                  </a:extLst>
                </a:gridCol>
              </a:tblGrid>
              <a:tr h="3919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아이템 이름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키트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759812"/>
                  </a:ext>
                </a:extLst>
              </a:tr>
              <a:tr h="417611">
                <a:tc vMerge="1"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충전량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1626"/>
                  </a:ext>
                </a:extLst>
              </a:tr>
              <a:tr h="466005">
                <a:tc>
                  <a:txBody>
                    <a:bodyPr/>
                    <a:lstStyle/>
                    <a:p>
                      <a:endParaRPr lang="ko-KR" altLang="en-US" sz="90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개수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94646"/>
                  </a:ext>
                </a:extLst>
              </a:tr>
            </a:tbl>
          </a:graphicData>
        </a:graphic>
      </p:graphicFrame>
      <p:pic>
        <p:nvPicPr>
          <p:cNvPr id="80" name="그림 79">
            <a:extLst>
              <a:ext uri="{FF2B5EF4-FFF2-40B4-BE49-F238E27FC236}">
                <a16:creationId xmlns:a16="http://schemas.microsoft.com/office/drawing/2014/main" id="{A5610296-485E-4F61-ABC6-771F21CD6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651" y="3977584"/>
            <a:ext cx="1152620" cy="12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1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0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PvE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57353AD-9DB2-46B7-BA2A-DC2887EC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1" y="1197822"/>
            <a:ext cx="3524247" cy="3530170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96A7368-CFE9-4D06-8D1F-67AB2B017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79632"/>
              </p:ext>
            </p:extLst>
          </p:nvPr>
        </p:nvGraphicFramePr>
        <p:xfrm>
          <a:off x="684222" y="5259659"/>
          <a:ext cx="3759708" cy="72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618">
                  <a:extLst>
                    <a:ext uri="{9D8B030D-6E8A-4147-A177-3AD203B41FA5}">
                      <a16:colId xmlns:a16="http://schemas.microsoft.com/office/drawing/2014/main" val="1789838911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3002849167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4148551206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4031099988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2540785243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613258678"/>
                    </a:ext>
                  </a:extLst>
                </a:gridCol>
              </a:tblGrid>
              <a:tr h="1462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3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5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673739"/>
                  </a:ext>
                </a:extLst>
              </a:tr>
              <a:tr h="256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100%</a:t>
                      </a: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416883"/>
                  </a:ext>
                </a:extLst>
              </a:tr>
              <a:tr h="256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90%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026175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B0F3CBF2-C808-4D9D-8E17-81EB432C6E2F}"/>
              </a:ext>
            </a:extLst>
          </p:cNvPr>
          <p:cNvSpPr txBox="1"/>
          <p:nvPr/>
        </p:nvSpPr>
        <p:spPr>
          <a:xfrm>
            <a:off x="684222" y="5984141"/>
            <a:ext cx="3416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※ </a:t>
            </a:r>
            <a:r>
              <a:rPr lang="ko-KR" altLang="en-US" sz="1000"/>
              <a:t>몬스터 </a:t>
            </a:r>
            <a:r>
              <a:rPr lang="en-US" altLang="ko-KR" sz="1000"/>
              <a:t>B</a:t>
            </a:r>
            <a:r>
              <a:rPr lang="ko-KR" altLang="en-US" sz="1000"/>
              <a:t>가 몬스터 </a:t>
            </a:r>
            <a:r>
              <a:rPr lang="en-US" altLang="ko-KR" sz="1000"/>
              <a:t>A</a:t>
            </a:r>
            <a:r>
              <a:rPr lang="ko-KR" altLang="en-US" sz="1000"/>
              <a:t>보다</a:t>
            </a:r>
            <a:r>
              <a:rPr lang="en-US" altLang="ko-KR" sz="1000"/>
              <a:t> </a:t>
            </a:r>
            <a:r>
              <a:rPr lang="ko-KR" altLang="en-US" sz="1000"/>
              <a:t>상대적으로 강하다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E6269C-A59D-40C4-B25E-D6D2443BFA42}"/>
              </a:ext>
            </a:extLst>
          </p:cNvPr>
          <p:cNvSpPr txBox="1"/>
          <p:nvPr/>
        </p:nvSpPr>
        <p:spPr>
          <a:xfrm>
            <a:off x="582028" y="4969008"/>
            <a:ext cx="3416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• </a:t>
            </a:r>
            <a:r>
              <a:rPr lang="ko-KR" altLang="en-US" sz="1200"/>
              <a:t>스테이지별 몬스터 출현 빈도 수 </a:t>
            </a:r>
            <a:r>
              <a:rPr lang="en-US" altLang="ko-KR" sz="1200"/>
              <a:t>(%)</a:t>
            </a:r>
            <a:endParaRPr lang="ko-KR" altLang="en-US" sz="12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4F058C-8EC3-475D-A00B-EF5D815FDAAE}"/>
              </a:ext>
            </a:extLst>
          </p:cNvPr>
          <p:cNvCxnSpPr/>
          <p:nvPr/>
        </p:nvCxnSpPr>
        <p:spPr>
          <a:xfrm>
            <a:off x="4551389" y="1035193"/>
            <a:ext cx="0" cy="5726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551389" y="1483157"/>
            <a:ext cx="711567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캐릭터는 기본적으로 카르멘과 제이드를 제공합니다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게임시작 시 제이드와 카르멘으로 게임이 진행됩니다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첫번째 챕터를 클리어하게 되면 레이나 캐릭터를 선택할 수 있고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두번째 챕터 클리어시 에바를 사용할 수 있게 됩니다</a:t>
            </a:r>
            <a:r>
              <a:rPr lang="en-US" altLang="ko-KR" sz="1200">
                <a:latin typeface="+mn-ea"/>
              </a:rPr>
              <a:t>. 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한 챕터당  </a:t>
            </a:r>
            <a:r>
              <a:rPr lang="en-US" altLang="ko-KR" sz="1200">
                <a:latin typeface="+mn-ea"/>
              </a:rPr>
              <a:t>5</a:t>
            </a:r>
            <a:r>
              <a:rPr lang="ko-KR" altLang="en-US" sz="1200">
                <a:latin typeface="+mn-ea"/>
              </a:rPr>
              <a:t>개의 스테이지로 총 </a:t>
            </a:r>
            <a:r>
              <a:rPr lang="en-US" altLang="ko-KR" sz="1200">
                <a:latin typeface="+mn-ea"/>
              </a:rPr>
              <a:t>3</a:t>
            </a:r>
            <a:r>
              <a:rPr lang="ko-KR" altLang="en-US" sz="1200">
                <a:latin typeface="+mn-ea"/>
              </a:rPr>
              <a:t>챕터가 있음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한 스테이지의 크기는 </a:t>
            </a:r>
            <a:r>
              <a:rPr lang="en-US" altLang="ko-KR" sz="1200">
                <a:latin typeface="+mn-ea"/>
              </a:rPr>
              <a:t>100 x 100, 200 x 100</a:t>
            </a:r>
            <a:r>
              <a:rPr lang="ko-KR" altLang="en-US" sz="1200">
                <a:latin typeface="+mn-ea"/>
              </a:rPr>
              <a:t>으로 두종류가 있음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일반몬스터와 장애물이 등장하고 마지막 스테이지에서는 보스가 등장함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 b="1">
                <a:latin typeface="+mn-ea"/>
              </a:rPr>
              <a:t>스테이지 당 몬스터는 </a:t>
            </a:r>
            <a:r>
              <a:rPr lang="en-US" altLang="ko-KR" sz="1200" b="1">
                <a:latin typeface="+mn-ea"/>
              </a:rPr>
              <a:t>2</a:t>
            </a:r>
            <a:r>
              <a:rPr lang="ko-KR" altLang="en-US" sz="1200" b="1">
                <a:latin typeface="+mn-ea"/>
              </a:rPr>
              <a:t>종류가 섞여서 </a:t>
            </a:r>
            <a:r>
              <a:rPr lang="en-US" altLang="ko-KR" sz="1200" b="1">
                <a:latin typeface="+mn-ea"/>
              </a:rPr>
              <a:t>15</a:t>
            </a:r>
            <a:r>
              <a:rPr lang="ko-KR" altLang="en-US" sz="1200" b="1">
                <a:latin typeface="+mn-ea"/>
              </a:rPr>
              <a:t>마리</a:t>
            </a:r>
            <a:r>
              <a:rPr lang="ko-KR" altLang="en-US" sz="1200">
                <a:latin typeface="+mn-ea"/>
              </a:rPr>
              <a:t> 내외로 출현하고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다음 스테이지로 넘어갈 수록 강한 몬스터의 비중이 커짐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챕터별 </a:t>
            </a:r>
            <a:r>
              <a:rPr lang="ko-KR" altLang="en-US" sz="1200" b="1">
                <a:latin typeface="+mn-ea"/>
              </a:rPr>
              <a:t>시네머신</a:t>
            </a:r>
            <a:r>
              <a:rPr lang="ko-KR" altLang="en-US" sz="1200">
                <a:latin typeface="+mn-ea"/>
              </a:rPr>
              <a:t>이 있음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ko-KR" sz="1200"/>
              <a:t>회복 아이템들은 스테이지 중간에 흭득할 수 없</a:t>
            </a:r>
            <a:r>
              <a:rPr lang="ko-KR" altLang="en-US" sz="1200"/>
              <a:t>으며</a:t>
            </a:r>
            <a:r>
              <a:rPr lang="ko-KR" altLang="ko-KR" sz="1200"/>
              <a:t> 새로운 챕터가 시작되면 </a:t>
            </a:r>
            <a:r>
              <a:rPr lang="ko-KR" altLang="ko-KR" sz="1200" b="1"/>
              <a:t>다시 </a:t>
            </a:r>
            <a:r>
              <a:rPr lang="en-US" altLang="ko-KR" sz="1200" b="1"/>
              <a:t>3</a:t>
            </a:r>
            <a:r>
              <a:rPr lang="ko-KR" altLang="ko-KR" sz="1200" b="1"/>
              <a:t>개</a:t>
            </a:r>
            <a:r>
              <a:rPr lang="ko-KR" altLang="ko-KR" sz="1200"/>
              <a:t>로 채워</a:t>
            </a:r>
            <a:r>
              <a:rPr lang="ko-KR" altLang="en-US" sz="1200"/>
              <a:t>줌</a:t>
            </a:r>
            <a:endParaRPr lang="ko-KR" altLang="ko-KR" sz="1200"/>
          </a:p>
          <a:p>
            <a:endParaRPr lang="en-US" altLang="ko-KR" sz="1200"/>
          </a:p>
          <a:p>
            <a:r>
              <a:rPr lang="ko-KR" altLang="ko-KR" sz="1200"/>
              <a:t>플레이어의 </a:t>
            </a:r>
            <a:r>
              <a:rPr lang="ko-KR" altLang="ko-KR" sz="1200" b="1"/>
              <a:t>메인 캐릭터 체력이 </a:t>
            </a:r>
            <a:r>
              <a:rPr lang="en-US" altLang="ko-KR" sz="1200" b="1"/>
              <a:t>0</a:t>
            </a:r>
            <a:r>
              <a:rPr lang="ko-KR" altLang="ko-KR" sz="1200"/>
              <a:t>이 되면 게임 오버</a:t>
            </a:r>
            <a:endParaRPr lang="en-US" altLang="ko-KR" sz="1200"/>
          </a:p>
          <a:p>
            <a:endParaRPr lang="ko-KR" altLang="ko-KR" sz="1200"/>
          </a:p>
          <a:p>
            <a:r>
              <a:rPr lang="ko-KR" altLang="ko-KR" sz="1200"/>
              <a:t>플레이어가 죽게 되면 해당 </a:t>
            </a:r>
            <a:r>
              <a:rPr lang="ko-KR" altLang="ko-KR" sz="1200" b="1"/>
              <a:t>챕터 </a:t>
            </a:r>
            <a:r>
              <a:rPr lang="en-US" altLang="ko-KR" sz="1200" b="1"/>
              <a:t>1</a:t>
            </a:r>
            <a:r>
              <a:rPr lang="ko-KR" altLang="ko-KR" sz="1200" b="1"/>
              <a:t>스테이지</a:t>
            </a:r>
            <a:r>
              <a:rPr lang="ko-KR" altLang="ko-KR" sz="1200"/>
              <a:t>부터 다시 시작</a:t>
            </a:r>
            <a:r>
              <a:rPr lang="ko-KR" altLang="en-US" sz="1200"/>
              <a:t>할 수 있음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78431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0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PvE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A79E813E-C5BE-4246-BB42-4492840C9B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49608" y="1335017"/>
            <a:ext cx="2062435" cy="204679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F826A98-0B60-4FC6-A353-9F3A05D47DF0}"/>
              </a:ext>
            </a:extLst>
          </p:cNvPr>
          <p:cNvSpPr txBox="1"/>
          <p:nvPr/>
        </p:nvSpPr>
        <p:spPr>
          <a:xfrm>
            <a:off x="5243306" y="1080420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Stage-1</a:t>
            </a:r>
            <a:endParaRPr lang="ko-KR" altLang="en-US" sz="8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4F058C-8EC3-475D-A00B-EF5D815FDAAE}"/>
              </a:ext>
            </a:extLst>
          </p:cNvPr>
          <p:cNvCxnSpPr/>
          <p:nvPr/>
        </p:nvCxnSpPr>
        <p:spPr>
          <a:xfrm>
            <a:off x="4551389" y="1035193"/>
            <a:ext cx="0" cy="5726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4EA6692F-AB63-4A07-A853-3C7FE30477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25079" y="1306378"/>
            <a:ext cx="3011171" cy="162742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F797A40-75C3-4C5C-AD11-2BFDC24E37E1}"/>
              </a:ext>
            </a:extLst>
          </p:cNvPr>
          <p:cNvSpPr txBox="1"/>
          <p:nvPr/>
        </p:nvSpPr>
        <p:spPr>
          <a:xfrm>
            <a:off x="8483905" y="1090934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Stage-2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FE82AD7-1B40-411A-A967-F2BED21A17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5909" y="3929457"/>
            <a:ext cx="2155195" cy="213885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39D5C76-734D-404F-9D2F-EA48BD268013}"/>
              </a:ext>
            </a:extLst>
          </p:cNvPr>
          <p:cNvSpPr txBox="1"/>
          <p:nvPr/>
        </p:nvSpPr>
        <p:spPr>
          <a:xfrm>
            <a:off x="5336746" y="3681639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Stage-3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3016E7E-EC8A-402F-A181-63179380C0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487" y="5385133"/>
            <a:ext cx="2222536" cy="118907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BE6BAB0-B048-4A20-AF12-10E50B69CA52}"/>
              </a:ext>
            </a:extLst>
          </p:cNvPr>
          <p:cNvSpPr txBox="1"/>
          <p:nvPr/>
        </p:nvSpPr>
        <p:spPr>
          <a:xfrm>
            <a:off x="8015995" y="5169689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Stage-4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FAD37C6-06B7-42E3-8CED-06CD7021F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044" y="2984136"/>
            <a:ext cx="2475935" cy="244434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6D8CB47-2332-42CF-A0B4-F9A0DCC451EB}"/>
              </a:ext>
            </a:extLst>
          </p:cNvPr>
          <p:cNvSpPr txBox="1"/>
          <p:nvPr/>
        </p:nvSpPr>
        <p:spPr>
          <a:xfrm>
            <a:off x="10436251" y="2746304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Stage-5</a:t>
            </a:r>
          </a:p>
        </p:txBody>
      </p:sp>
      <p:sp>
        <p:nvSpPr>
          <p:cNvPr id="70" name="화살표: 아래쪽 12">
            <a:extLst>
              <a:ext uri="{FF2B5EF4-FFF2-40B4-BE49-F238E27FC236}">
                <a16:creationId xmlns:a16="http://schemas.microsoft.com/office/drawing/2014/main" id="{E524EF48-D78F-418E-84F1-C799F8A2FA15}"/>
              </a:ext>
            </a:extLst>
          </p:cNvPr>
          <p:cNvSpPr/>
          <p:nvPr/>
        </p:nvSpPr>
        <p:spPr>
          <a:xfrm rot="14297784">
            <a:off x="7006804" y="1847851"/>
            <a:ext cx="274849" cy="1338184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12">
            <a:extLst>
              <a:ext uri="{FF2B5EF4-FFF2-40B4-BE49-F238E27FC236}">
                <a16:creationId xmlns:a16="http://schemas.microsoft.com/office/drawing/2014/main" id="{CE5A1314-BD03-4383-857B-E6DA0F5197A3}"/>
              </a:ext>
            </a:extLst>
          </p:cNvPr>
          <p:cNvSpPr/>
          <p:nvPr/>
        </p:nvSpPr>
        <p:spPr>
          <a:xfrm rot="4408162">
            <a:off x="7502987" y="840381"/>
            <a:ext cx="274849" cy="5158599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12">
            <a:extLst>
              <a:ext uri="{FF2B5EF4-FFF2-40B4-BE49-F238E27FC236}">
                <a16:creationId xmlns:a16="http://schemas.microsoft.com/office/drawing/2014/main" id="{A528942D-7EC8-420F-AACB-7C9EB11F0FF7}"/>
              </a:ext>
            </a:extLst>
          </p:cNvPr>
          <p:cNvSpPr/>
          <p:nvPr/>
        </p:nvSpPr>
        <p:spPr>
          <a:xfrm rot="17918514">
            <a:off x="7012500" y="5349589"/>
            <a:ext cx="274849" cy="927542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아래쪽 12">
            <a:extLst>
              <a:ext uri="{FF2B5EF4-FFF2-40B4-BE49-F238E27FC236}">
                <a16:creationId xmlns:a16="http://schemas.microsoft.com/office/drawing/2014/main" id="{BC36B2FB-43FC-4EC1-8F22-2FA325B85258}"/>
              </a:ext>
            </a:extLst>
          </p:cNvPr>
          <p:cNvSpPr/>
          <p:nvPr/>
        </p:nvSpPr>
        <p:spPr>
          <a:xfrm rot="11503067">
            <a:off x="9620058" y="3417431"/>
            <a:ext cx="274849" cy="2894197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616270" y="2663602"/>
            <a:ext cx="39514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맵의 가장자리 쪽에는 배경요소를 배치함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큰 건물과 높은 건물은 제일 가장자리에 배치하고 플레이어 시야에 큰 방향을 주지 않는 배경 요소</a:t>
            </a:r>
            <a:r>
              <a:rPr lang="ko-KR" altLang="en-US" sz="1200">
                <a:latin typeface="+mn-ea"/>
              </a:rPr>
              <a:t>들</a:t>
            </a:r>
            <a:r>
              <a:rPr lang="ko-KR" altLang="ko-KR" sz="1200">
                <a:latin typeface="+mn-ea"/>
              </a:rPr>
              <a:t>을 맵 가운데 자리로 배치</a:t>
            </a:r>
            <a:r>
              <a:rPr lang="ko-KR" altLang="en-US" sz="1200">
                <a:latin typeface="+mn-ea"/>
              </a:rPr>
              <a:t>함</a:t>
            </a:r>
            <a:endParaRPr lang="en-US" altLang="ko-KR" sz="1200">
              <a:latin typeface="+mn-ea"/>
            </a:endParaRPr>
          </a:p>
          <a:p>
            <a:pPr lvl="0"/>
            <a:endParaRPr lang="en-US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배경요소에는 건물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ko-KR" sz="1200">
                <a:latin typeface="+mn-ea"/>
              </a:rPr>
              <a:t>나무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ko-KR" sz="1200">
                <a:latin typeface="+mn-ea"/>
              </a:rPr>
              <a:t>전봇대 등이 포함됨</a:t>
            </a:r>
            <a:endParaRPr lang="en-US" altLang="ko-KR" sz="1200">
              <a:latin typeface="+mn-ea"/>
            </a:endParaRPr>
          </a:p>
          <a:p>
            <a:pPr lvl="0"/>
            <a:endParaRPr lang="en-US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배경요소의 비중은 맵 전체의 </a:t>
            </a:r>
            <a:r>
              <a:rPr lang="en-US" altLang="ko-KR" sz="1200">
                <a:latin typeface="+mn-ea"/>
              </a:rPr>
              <a:t>40%</a:t>
            </a:r>
            <a:r>
              <a:rPr lang="ko-KR" altLang="ko-KR" sz="1200">
                <a:latin typeface="+mn-ea"/>
              </a:rPr>
              <a:t>가 넘지 않도록 조정</a:t>
            </a:r>
            <a:endParaRPr lang="en-US" altLang="ko-KR" sz="1200">
              <a:latin typeface="+mn-ea"/>
            </a:endParaRPr>
          </a:p>
          <a:p>
            <a:pPr lvl="0"/>
            <a:endParaRPr lang="ko-KR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장애물은 스테이지 당 최대 </a:t>
            </a:r>
            <a:r>
              <a:rPr lang="en-US" altLang="ko-KR" sz="1200">
                <a:latin typeface="+mn-ea"/>
              </a:rPr>
              <a:t>7</a:t>
            </a:r>
            <a:r>
              <a:rPr lang="ko-KR" altLang="ko-KR" sz="1200">
                <a:latin typeface="+mn-ea"/>
              </a:rPr>
              <a:t>개 이하로 배치</a:t>
            </a:r>
          </a:p>
        </p:txBody>
      </p:sp>
    </p:spTree>
    <p:extLst>
      <p:ext uri="{BB962C8B-B14F-4D97-AF65-F5344CB8AC3E}">
        <p14:creationId xmlns:p14="http://schemas.microsoft.com/office/powerpoint/2010/main" val="374904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0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PvP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8BCFF2B-2764-4407-B429-4206A65BE2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" y="1332499"/>
            <a:ext cx="4123113" cy="44482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72252" y="1327478"/>
            <a:ext cx="729097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/>
              <a:t>최대 </a:t>
            </a:r>
            <a:r>
              <a:rPr lang="en-US" altLang="ko-KR" sz="1200"/>
              <a:t>4</a:t>
            </a:r>
            <a:r>
              <a:rPr lang="ko-KR" altLang="ko-KR" sz="1200"/>
              <a:t>명의 플레이어가 모여 대결을 하는 방식으로 </a:t>
            </a:r>
            <a:r>
              <a:rPr lang="en-US" altLang="ko-KR" sz="1200" b="1"/>
              <a:t>3</a:t>
            </a:r>
            <a:r>
              <a:rPr lang="ko-KR" altLang="ko-KR" sz="1200" b="1"/>
              <a:t>판</a:t>
            </a:r>
            <a:r>
              <a:rPr lang="ko-KR" altLang="ko-KR" sz="1200"/>
              <a:t>으로 구성</a:t>
            </a:r>
            <a:endParaRPr lang="en-US" altLang="ko-KR" sz="1200"/>
          </a:p>
          <a:p>
            <a:endParaRPr lang="en-US" altLang="ko-KR" sz="1200"/>
          </a:p>
          <a:p>
            <a:r>
              <a:rPr lang="ko-KR" altLang="ko-KR" sz="1200" b="1"/>
              <a:t>다른 플레이어와 중복된 캐릭터 선택 허용</a:t>
            </a:r>
            <a:r>
              <a:rPr lang="ko-KR" altLang="ko-KR" sz="1200"/>
              <a:t>하고</a:t>
            </a:r>
            <a:r>
              <a:rPr lang="en-US" altLang="ko-KR" sz="1200"/>
              <a:t>, </a:t>
            </a:r>
            <a:r>
              <a:rPr lang="en-US" altLang="ko-KR" sz="1200" b="1"/>
              <a:t>PvE</a:t>
            </a:r>
            <a:r>
              <a:rPr lang="ko-KR" altLang="ko-KR" sz="1200" b="1"/>
              <a:t>를 모두 클리어하지 않아도 모든 캐릭터를 사용</a:t>
            </a:r>
            <a:r>
              <a:rPr lang="ko-KR" altLang="en-US" sz="1200" b="1"/>
              <a:t>가능</a:t>
            </a:r>
            <a:endParaRPr lang="en-US" altLang="ko-KR" sz="1200" b="1"/>
          </a:p>
          <a:p>
            <a:endParaRPr lang="ko-KR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맵은 </a:t>
            </a:r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PvP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전용 맵 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개중에서 랜덤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으로 선택되고 플레이어는 서로 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 Start Point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에서 시작하게 되며 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랜덤으로 위치 배</a:t>
            </a:r>
            <a:r>
              <a:rPr lang="ko-KR" altLang="en-US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정</a:t>
            </a:r>
            <a:endParaRPr lang="en-US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게임 진행 시간은 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이고 </a:t>
            </a:r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분이 지날 경우 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라운드 종료</a:t>
            </a:r>
            <a:endParaRPr lang="en-US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판이 모두 끝나게 되면 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스코어에 따라 등수가 결정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되어 승자를 가릴 수 있다</a:t>
            </a:r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만약 동점자가 있을 경우 공동 등수로 결정</a:t>
            </a:r>
          </a:p>
          <a:p>
            <a:endParaRPr lang="en-US" altLang="ko-KR" sz="1200" b="1"/>
          </a:p>
          <a:p>
            <a:r>
              <a:rPr lang="ko-KR" altLang="ko-KR" sz="1200" b="1"/>
              <a:t>체력회복</a:t>
            </a:r>
            <a:r>
              <a:rPr lang="en-US" altLang="ko-KR" sz="1200" b="1"/>
              <a:t>, </a:t>
            </a:r>
            <a:r>
              <a:rPr lang="ko-KR" altLang="ko-KR" sz="1200" b="1"/>
              <a:t>마나 회복 아이템이 생성</a:t>
            </a:r>
            <a:r>
              <a:rPr lang="ko-KR" altLang="ko-KR" sz="1200"/>
              <a:t>되고</a:t>
            </a:r>
            <a:r>
              <a:rPr lang="en-US" altLang="ko-KR" sz="1200"/>
              <a:t>, PVE</a:t>
            </a:r>
            <a:r>
              <a:rPr lang="ko-KR" altLang="ko-KR" sz="1200"/>
              <a:t>와 다르게 </a:t>
            </a:r>
            <a:r>
              <a:rPr lang="ko-KR" altLang="ko-KR" sz="1200" b="1"/>
              <a:t>시너지 스킬 아이템</a:t>
            </a:r>
            <a:r>
              <a:rPr lang="ko-KR" altLang="ko-KR" sz="1200"/>
              <a:t>을 획득해야만 시너지 스킬을 사용</a:t>
            </a:r>
            <a:r>
              <a:rPr lang="en-US" altLang="ko-KR" sz="1200"/>
              <a:t> </a:t>
            </a:r>
            <a:r>
              <a:rPr lang="ko-KR" altLang="en-US" sz="1200"/>
              <a:t>가능</a:t>
            </a:r>
            <a:endParaRPr lang="en-US" altLang="ko-KR" sz="1200"/>
          </a:p>
          <a:p>
            <a:endParaRPr lang="ko-KR" altLang="ko-KR" sz="1200"/>
          </a:p>
          <a:p>
            <a:r>
              <a:rPr lang="ko-KR" altLang="ko-KR" sz="1200"/>
              <a:t>체력</a:t>
            </a:r>
            <a:r>
              <a:rPr lang="en-US" altLang="ko-KR" sz="1200"/>
              <a:t> </a:t>
            </a:r>
            <a:r>
              <a:rPr lang="ko-KR" altLang="en-US" sz="1200"/>
              <a:t>키트</a:t>
            </a:r>
            <a:r>
              <a:rPr lang="en-US" altLang="ko-KR" sz="1200"/>
              <a:t>, </a:t>
            </a:r>
            <a:r>
              <a:rPr lang="ko-KR" altLang="en-US" sz="1200"/>
              <a:t>에너지 키트</a:t>
            </a:r>
            <a:r>
              <a:rPr lang="ko-KR" altLang="ko-KR" sz="1200"/>
              <a:t> 아이템은 </a:t>
            </a:r>
            <a:r>
              <a:rPr lang="ko-KR" altLang="ko-KR" sz="1200" b="1"/>
              <a:t>최대 </a:t>
            </a:r>
            <a:r>
              <a:rPr lang="en-US" altLang="ko-KR" sz="1200" b="1"/>
              <a:t>3</a:t>
            </a:r>
            <a:r>
              <a:rPr lang="ko-KR" altLang="ko-KR" sz="1200" b="1"/>
              <a:t>개만 소지</a:t>
            </a:r>
            <a:r>
              <a:rPr lang="ko-KR" altLang="ko-KR" sz="1200"/>
              <a:t> 가능하며 초과할 경우 더 이상 획득할 수 없고 생성된 아이템은 </a:t>
            </a:r>
            <a:r>
              <a:rPr lang="ko-KR" altLang="en-US" sz="1200"/>
              <a:t>사라짐</a:t>
            </a:r>
            <a:endParaRPr lang="en-US" altLang="ko-KR" sz="1200"/>
          </a:p>
          <a:p>
            <a:endParaRPr lang="ko-KR" altLang="ko-KR" sz="1200"/>
          </a:p>
          <a:p>
            <a:r>
              <a:rPr lang="ko-KR" altLang="ko-KR" sz="1200"/>
              <a:t>시너지 스킬 아이템은 </a:t>
            </a:r>
            <a:r>
              <a:rPr lang="ko-KR" altLang="ko-KR" sz="1200" b="1"/>
              <a:t>무조건 </a:t>
            </a:r>
            <a:r>
              <a:rPr lang="en-US" altLang="ko-KR" sz="1200" b="1"/>
              <a:t>1</a:t>
            </a:r>
            <a:r>
              <a:rPr lang="ko-KR" altLang="ko-KR" sz="1200" b="1"/>
              <a:t>개만 </a:t>
            </a:r>
            <a:r>
              <a:rPr lang="ko-KR" altLang="en-US" sz="1200" b="1"/>
              <a:t>소유 가능</a:t>
            </a:r>
            <a:endParaRPr lang="en-US" altLang="ko-KR" sz="1200" b="1"/>
          </a:p>
          <a:p>
            <a:endParaRPr lang="ko-KR" altLang="ko-KR" sz="1200"/>
          </a:p>
          <a:p>
            <a:r>
              <a:rPr lang="ko-KR" altLang="ko-KR" sz="1200"/>
              <a:t>아이템은 </a:t>
            </a:r>
            <a:r>
              <a:rPr lang="ko-KR" altLang="en-US" sz="1200" b="1"/>
              <a:t>동일한</a:t>
            </a:r>
            <a:r>
              <a:rPr lang="ko-KR" altLang="ko-KR" sz="1200" b="1"/>
              <a:t> 위치에서 생성</a:t>
            </a:r>
            <a:endParaRPr lang="en-US" altLang="ko-KR" sz="1200" b="1"/>
          </a:p>
          <a:p>
            <a:endParaRPr lang="en-US" altLang="ko-KR" sz="1200" b="1"/>
          </a:p>
          <a:p>
            <a:r>
              <a:rPr lang="ko-KR" altLang="ko-KR" sz="1200"/>
              <a:t>회복 아이템을 먹었을 경우 해당위치에 </a:t>
            </a:r>
            <a:r>
              <a:rPr lang="en-US" altLang="ko-KR" sz="1200" b="1"/>
              <a:t>30</a:t>
            </a:r>
            <a:r>
              <a:rPr lang="ko-KR" altLang="ko-KR" sz="1200" b="1"/>
              <a:t>초 후 재생성 </a:t>
            </a:r>
            <a:r>
              <a:rPr lang="ko-KR" altLang="en-US" sz="1200"/>
              <a:t>되고</a:t>
            </a:r>
            <a:r>
              <a:rPr lang="en-US" altLang="ko-KR" sz="1200"/>
              <a:t>, </a:t>
            </a:r>
            <a:r>
              <a:rPr lang="ko-KR" altLang="ko-KR" sz="1200"/>
              <a:t>시너지 스킬 아이템은 </a:t>
            </a:r>
            <a:r>
              <a:rPr lang="en-US" altLang="ko-KR" sz="1200" b="1"/>
              <a:t>1</a:t>
            </a:r>
            <a:r>
              <a:rPr lang="ko-KR" altLang="ko-KR" sz="1200" b="1"/>
              <a:t>분 후 재생</a:t>
            </a:r>
            <a:r>
              <a:rPr lang="ko-KR" altLang="en-US" sz="1200" b="1"/>
              <a:t>성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0318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0" name="그림 29" descr="키보드, 컴퓨터, 전자기기, 실내이(가) 표시된 사진&#10;&#10;자동 생성된 설명">
            <a:extLst>
              <a:ext uri="{FF2B5EF4-FFF2-40B4-BE49-F238E27FC236}">
                <a16:creationId xmlns:a16="http://schemas.microsoft.com/office/drawing/2014/main" id="{CA1CF187-C105-4B48-8519-D8328094B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6" y="2251506"/>
            <a:ext cx="6110676" cy="2749804"/>
          </a:xfrm>
          <a:prstGeom prst="rect">
            <a:avLst/>
          </a:prstGeom>
        </p:spPr>
      </p:pic>
      <p:pic>
        <p:nvPicPr>
          <p:cNvPr id="31" name="그림 30" descr="앉아있는, 별, 하늘, 보는이(가) 표시된 사진&#10;&#10;자동 생성된 설명">
            <a:extLst>
              <a:ext uri="{FF2B5EF4-FFF2-40B4-BE49-F238E27FC236}">
                <a16:creationId xmlns:a16="http://schemas.microsoft.com/office/drawing/2014/main" id="{AC806C53-AB04-4AF9-9C13-B3EDCE132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14" y="2539263"/>
            <a:ext cx="1303916" cy="25905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96EBF6-87AC-4326-BCC6-EE1A7AE4F891}"/>
              </a:ext>
            </a:extLst>
          </p:cNvPr>
          <p:cNvSpPr txBox="1"/>
          <p:nvPr/>
        </p:nvSpPr>
        <p:spPr>
          <a:xfrm>
            <a:off x="8900161" y="2005285"/>
            <a:ext cx="161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우클릭 </a:t>
            </a:r>
            <a:r>
              <a:rPr lang="en-US" altLang="ko-KR" sz="1200" b="1"/>
              <a:t>: </a:t>
            </a:r>
            <a:r>
              <a:rPr lang="ko-KR" altLang="en-US" sz="1200" b="1"/>
              <a:t>캐릭터 이동</a:t>
            </a:r>
            <a:endParaRPr lang="en-US" altLang="ko-KR" sz="12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C7D85A-8051-4925-878A-B999CF5C7719}"/>
              </a:ext>
            </a:extLst>
          </p:cNvPr>
          <p:cNvSpPr txBox="1"/>
          <p:nvPr/>
        </p:nvSpPr>
        <p:spPr>
          <a:xfrm>
            <a:off x="4475596" y="5473541"/>
            <a:ext cx="1208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Spacebar</a:t>
            </a:r>
            <a:r>
              <a:rPr lang="ko-KR" altLang="en-US" sz="1000" b="1"/>
              <a:t> </a:t>
            </a:r>
            <a:r>
              <a:rPr lang="en-US" altLang="ko-KR" sz="1000" b="1"/>
              <a:t>: </a:t>
            </a:r>
            <a:r>
              <a:rPr lang="ko-KR" altLang="en-US" sz="1000" b="1"/>
              <a:t>점프</a:t>
            </a:r>
            <a:endParaRPr lang="en-US" altLang="ko-KR" sz="1000" b="1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B67C990-5AAC-440C-B275-8AC4B694891F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705423" y="2282284"/>
            <a:ext cx="2020" cy="11157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45">
            <a:extLst>
              <a:ext uri="{FF2B5EF4-FFF2-40B4-BE49-F238E27FC236}">
                <a16:creationId xmlns:a16="http://schemas.microsoft.com/office/drawing/2014/main" id="{4BB7EF10-7343-4202-88AB-649D6DC5BD48}"/>
              </a:ext>
            </a:extLst>
          </p:cNvPr>
          <p:cNvSpPr/>
          <p:nvPr/>
        </p:nvSpPr>
        <p:spPr>
          <a:xfrm>
            <a:off x="1949458" y="3279791"/>
            <a:ext cx="520987" cy="331788"/>
          </a:xfrm>
          <a:prstGeom prst="roundRect">
            <a:avLst>
              <a:gd name="adj" fmla="val 8334"/>
            </a:avLst>
          </a:prstGeom>
          <a:solidFill>
            <a:schemeClr val="accent6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사각형: 둥근 모서리 46">
            <a:extLst>
              <a:ext uri="{FF2B5EF4-FFF2-40B4-BE49-F238E27FC236}">
                <a16:creationId xmlns:a16="http://schemas.microsoft.com/office/drawing/2014/main" id="{A4F858E6-6E53-4AC6-907F-628D0E6781D4}"/>
              </a:ext>
            </a:extLst>
          </p:cNvPr>
          <p:cNvSpPr/>
          <p:nvPr/>
        </p:nvSpPr>
        <p:spPr>
          <a:xfrm>
            <a:off x="2334109" y="290796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사각형: 둥근 모서리 47">
            <a:extLst>
              <a:ext uri="{FF2B5EF4-FFF2-40B4-BE49-F238E27FC236}">
                <a16:creationId xmlns:a16="http://schemas.microsoft.com/office/drawing/2014/main" id="{11FD9CDE-2497-4B23-B25C-AF77DF7730D5}"/>
              </a:ext>
            </a:extLst>
          </p:cNvPr>
          <p:cNvSpPr/>
          <p:nvPr/>
        </p:nvSpPr>
        <p:spPr>
          <a:xfrm>
            <a:off x="2917344" y="3284157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사각형: 둥근 모서리 49">
            <a:extLst>
              <a:ext uri="{FF2B5EF4-FFF2-40B4-BE49-F238E27FC236}">
                <a16:creationId xmlns:a16="http://schemas.microsoft.com/office/drawing/2014/main" id="{7C13D2D1-ED5C-46FC-AB46-DF9E22380785}"/>
              </a:ext>
            </a:extLst>
          </p:cNvPr>
          <p:cNvSpPr/>
          <p:nvPr/>
        </p:nvSpPr>
        <p:spPr>
          <a:xfrm>
            <a:off x="3306697" y="328852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사각형: 둥근 모서리 51">
            <a:extLst>
              <a:ext uri="{FF2B5EF4-FFF2-40B4-BE49-F238E27FC236}">
                <a16:creationId xmlns:a16="http://schemas.microsoft.com/office/drawing/2014/main" id="{C45F9EBA-94C9-4FF3-AA51-9B808C578DB6}"/>
              </a:ext>
            </a:extLst>
          </p:cNvPr>
          <p:cNvSpPr/>
          <p:nvPr/>
        </p:nvSpPr>
        <p:spPr>
          <a:xfrm>
            <a:off x="3596000" y="4423189"/>
            <a:ext cx="1897062" cy="323056"/>
          </a:xfrm>
          <a:prstGeom prst="roundRect">
            <a:avLst>
              <a:gd name="adj" fmla="val 8334"/>
            </a:avLst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사각형: 둥근 모서리 56">
            <a:extLst>
              <a:ext uri="{FF2B5EF4-FFF2-40B4-BE49-F238E27FC236}">
                <a16:creationId xmlns:a16="http://schemas.microsoft.com/office/drawing/2014/main" id="{3F49B86E-1434-464D-970F-BA0DA3D0FE66}"/>
              </a:ext>
            </a:extLst>
          </p:cNvPr>
          <p:cNvSpPr/>
          <p:nvPr/>
        </p:nvSpPr>
        <p:spPr>
          <a:xfrm>
            <a:off x="2724173" y="290796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사각형: 둥근 모서리 60">
            <a:extLst>
              <a:ext uri="{FF2B5EF4-FFF2-40B4-BE49-F238E27FC236}">
                <a16:creationId xmlns:a16="http://schemas.microsoft.com/office/drawing/2014/main" id="{3F5A3201-E1A8-4541-B7B2-7EF500323DD8}"/>
              </a:ext>
            </a:extLst>
          </p:cNvPr>
          <p:cNvSpPr/>
          <p:nvPr/>
        </p:nvSpPr>
        <p:spPr>
          <a:xfrm>
            <a:off x="2528307" y="328852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아래쪽 53">
            <a:extLst>
              <a:ext uri="{FF2B5EF4-FFF2-40B4-BE49-F238E27FC236}">
                <a16:creationId xmlns:a16="http://schemas.microsoft.com/office/drawing/2014/main" id="{FBE4B9D2-F5AF-47B9-A02D-123EDE87F113}"/>
              </a:ext>
            </a:extLst>
          </p:cNvPr>
          <p:cNvSpPr/>
          <p:nvPr/>
        </p:nvSpPr>
        <p:spPr>
          <a:xfrm>
            <a:off x="4855818" y="4772150"/>
            <a:ext cx="375902" cy="62644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249EB4-1012-4E1A-90C9-A2EDC61F4143}"/>
              </a:ext>
            </a:extLst>
          </p:cNvPr>
          <p:cNvSpPr txBox="1"/>
          <p:nvPr/>
        </p:nvSpPr>
        <p:spPr>
          <a:xfrm>
            <a:off x="1554480" y="5218718"/>
            <a:ext cx="1017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Tab</a:t>
            </a:r>
            <a:r>
              <a:rPr lang="ko-KR" altLang="en-US" sz="1100" b="1"/>
              <a:t> </a:t>
            </a:r>
            <a:r>
              <a:rPr lang="en-US" altLang="ko-KR" sz="1100" b="1"/>
              <a:t>: </a:t>
            </a:r>
            <a:r>
              <a:rPr lang="ko-KR" altLang="en-US" sz="1100" b="1"/>
              <a:t>점수판</a:t>
            </a:r>
            <a:endParaRPr lang="en-US" altLang="ko-KR" sz="1100" b="1"/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657EDE55-862D-4DD4-8C93-9082529616C2}"/>
              </a:ext>
            </a:extLst>
          </p:cNvPr>
          <p:cNvSpPr/>
          <p:nvPr/>
        </p:nvSpPr>
        <p:spPr>
          <a:xfrm>
            <a:off x="1928851" y="3633012"/>
            <a:ext cx="375902" cy="149681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화살표: 아래쪽 61">
            <a:extLst>
              <a:ext uri="{FF2B5EF4-FFF2-40B4-BE49-F238E27FC236}">
                <a16:creationId xmlns:a16="http://schemas.microsoft.com/office/drawing/2014/main" id="{77AFA17B-8582-4EA2-B521-F1012BAEE116}"/>
              </a:ext>
            </a:extLst>
          </p:cNvPr>
          <p:cNvSpPr/>
          <p:nvPr/>
        </p:nvSpPr>
        <p:spPr>
          <a:xfrm rot="10800000">
            <a:off x="2601981" y="1720502"/>
            <a:ext cx="172293" cy="116218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CE5342-AE83-4750-9DC0-B8B5A1E3C3FE}"/>
              </a:ext>
            </a:extLst>
          </p:cNvPr>
          <p:cNvSpPr txBox="1"/>
          <p:nvPr/>
        </p:nvSpPr>
        <p:spPr>
          <a:xfrm>
            <a:off x="2014069" y="1374167"/>
            <a:ext cx="151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 / 2 </a:t>
            </a:r>
            <a:r>
              <a:rPr lang="ko-KR" altLang="en-US" sz="1400" b="1"/>
              <a:t> </a:t>
            </a:r>
            <a:r>
              <a:rPr lang="en-US" altLang="ko-KR" sz="1400" b="1"/>
              <a:t>: </a:t>
            </a:r>
            <a:r>
              <a:rPr lang="ko-KR" altLang="en-US" sz="1400" b="1"/>
              <a:t>아이템</a:t>
            </a:r>
            <a:endParaRPr lang="en-US" altLang="ko-KR" sz="1400" b="1"/>
          </a:p>
        </p:txBody>
      </p:sp>
      <p:sp>
        <p:nvSpPr>
          <p:cNvPr id="69" name="화살표: 아래쪽 70">
            <a:extLst>
              <a:ext uri="{FF2B5EF4-FFF2-40B4-BE49-F238E27FC236}">
                <a16:creationId xmlns:a16="http://schemas.microsoft.com/office/drawing/2014/main" id="{A973AB58-C3F8-43E2-AD87-17F78BBB7DFE}"/>
              </a:ext>
            </a:extLst>
          </p:cNvPr>
          <p:cNvSpPr/>
          <p:nvPr/>
        </p:nvSpPr>
        <p:spPr>
          <a:xfrm rot="10800000">
            <a:off x="3217328" y="2094101"/>
            <a:ext cx="187951" cy="116218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687683-937F-45C5-BA7C-4191578AA4CF}"/>
              </a:ext>
            </a:extLst>
          </p:cNvPr>
          <p:cNvSpPr txBox="1"/>
          <p:nvPr/>
        </p:nvSpPr>
        <p:spPr>
          <a:xfrm>
            <a:off x="2792521" y="1769544"/>
            <a:ext cx="1516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Q / W / E</a:t>
            </a:r>
            <a:r>
              <a:rPr lang="ko-KR" altLang="en-US" sz="1200" b="1"/>
              <a:t> </a:t>
            </a:r>
            <a:r>
              <a:rPr lang="en-US" altLang="ko-KR" sz="1200" b="1"/>
              <a:t>: </a:t>
            </a:r>
            <a:r>
              <a:rPr lang="ko-KR" altLang="en-US" sz="1200" b="1"/>
              <a:t>스킬</a:t>
            </a:r>
            <a:endParaRPr lang="en-US" altLang="ko-KR" sz="1200" b="1"/>
          </a:p>
        </p:txBody>
      </p:sp>
      <p:sp>
        <p:nvSpPr>
          <p:cNvPr id="71" name="사각형: 둥근 모서리 67">
            <a:extLst>
              <a:ext uri="{FF2B5EF4-FFF2-40B4-BE49-F238E27FC236}">
                <a16:creationId xmlns:a16="http://schemas.microsoft.com/office/drawing/2014/main" id="{B1B785DB-B64E-4DDD-AC80-88FCB2CDF4D1}"/>
              </a:ext>
            </a:extLst>
          </p:cNvPr>
          <p:cNvSpPr/>
          <p:nvPr/>
        </p:nvSpPr>
        <p:spPr>
          <a:xfrm>
            <a:off x="2627611" y="3667460"/>
            <a:ext cx="329821" cy="323056"/>
          </a:xfrm>
          <a:prstGeom prst="roundRect">
            <a:avLst>
              <a:gd name="adj" fmla="val 8334"/>
            </a:avLst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F29397-6264-4481-8E17-74CF4A8EBF5C}"/>
              </a:ext>
            </a:extLst>
          </p:cNvPr>
          <p:cNvSpPr txBox="1"/>
          <p:nvPr/>
        </p:nvSpPr>
        <p:spPr>
          <a:xfrm>
            <a:off x="2393601" y="4993279"/>
            <a:ext cx="757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A: </a:t>
            </a:r>
            <a:r>
              <a:rPr lang="ko-KR" altLang="en-US" sz="1100" b="1"/>
              <a:t>공격</a:t>
            </a:r>
            <a:endParaRPr lang="en-US" altLang="ko-KR" sz="1100" b="1"/>
          </a:p>
        </p:txBody>
      </p:sp>
      <p:sp>
        <p:nvSpPr>
          <p:cNvPr id="73" name="화살표: 아래쪽 73">
            <a:extLst>
              <a:ext uri="{FF2B5EF4-FFF2-40B4-BE49-F238E27FC236}">
                <a16:creationId xmlns:a16="http://schemas.microsoft.com/office/drawing/2014/main" id="{6F1FEB84-AEE3-4778-BA21-D0162542E31F}"/>
              </a:ext>
            </a:extLst>
          </p:cNvPr>
          <p:cNvSpPr/>
          <p:nvPr/>
        </p:nvSpPr>
        <p:spPr>
          <a:xfrm>
            <a:off x="2695261" y="4015796"/>
            <a:ext cx="170727" cy="912615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1AEDC0-EB43-4DA6-84DC-961A9E1918FC}"/>
              </a:ext>
            </a:extLst>
          </p:cNvPr>
          <p:cNvSpPr txBox="1"/>
          <p:nvPr/>
        </p:nvSpPr>
        <p:spPr>
          <a:xfrm>
            <a:off x="2861573" y="5331677"/>
            <a:ext cx="73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S: </a:t>
            </a:r>
            <a:r>
              <a:rPr lang="ko-KR" altLang="en-US" sz="1200" b="1"/>
              <a:t>정지</a:t>
            </a:r>
            <a:endParaRPr lang="en-US" altLang="ko-KR" sz="1000" b="1"/>
          </a:p>
        </p:txBody>
      </p:sp>
      <p:sp>
        <p:nvSpPr>
          <p:cNvPr id="75" name="화살표: 아래쪽 79">
            <a:extLst>
              <a:ext uri="{FF2B5EF4-FFF2-40B4-BE49-F238E27FC236}">
                <a16:creationId xmlns:a16="http://schemas.microsoft.com/office/drawing/2014/main" id="{5F29F5C8-1102-44C4-BDE6-4A195108792C}"/>
              </a:ext>
            </a:extLst>
          </p:cNvPr>
          <p:cNvSpPr/>
          <p:nvPr/>
        </p:nvSpPr>
        <p:spPr>
          <a:xfrm>
            <a:off x="3092806" y="4015796"/>
            <a:ext cx="170727" cy="1268207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사각형: 둥근 모서리 80">
            <a:extLst>
              <a:ext uri="{FF2B5EF4-FFF2-40B4-BE49-F238E27FC236}">
                <a16:creationId xmlns:a16="http://schemas.microsoft.com/office/drawing/2014/main" id="{A54E141E-A415-4887-ABEC-68FEFE4E29F3}"/>
              </a:ext>
            </a:extLst>
          </p:cNvPr>
          <p:cNvSpPr/>
          <p:nvPr/>
        </p:nvSpPr>
        <p:spPr>
          <a:xfrm>
            <a:off x="3013256" y="3667460"/>
            <a:ext cx="329821" cy="323056"/>
          </a:xfrm>
          <a:prstGeom prst="roundRect">
            <a:avLst>
              <a:gd name="adj" fmla="val 8334"/>
            </a:avLst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7" name="연결선: 꺾임 77">
            <a:extLst>
              <a:ext uri="{FF2B5EF4-FFF2-40B4-BE49-F238E27FC236}">
                <a16:creationId xmlns:a16="http://schemas.microsoft.com/office/drawing/2014/main" id="{82453260-650C-4613-B18F-647599126B61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8031631" y="2456842"/>
            <a:ext cx="1465854" cy="41849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9DB4BAB-D092-44FC-B82D-181B253159F8}"/>
              </a:ext>
            </a:extLst>
          </p:cNvPr>
          <p:cNvSpPr txBox="1"/>
          <p:nvPr/>
        </p:nvSpPr>
        <p:spPr>
          <a:xfrm>
            <a:off x="7798882" y="1656164"/>
            <a:ext cx="1512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좌클릭 </a:t>
            </a:r>
            <a:r>
              <a:rPr lang="en-US" altLang="ko-KR" sz="1200" b="1"/>
              <a:t>: </a:t>
            </a:r>
            <a:r>
              <a:rPr lang="ko-KR" altLang="en-US" sz="1200" b="1"/>
              <a:t>공격</a:t>
            </a:r>
            <a:r>
              <a:rPr lang="en-US" altLang="ko-KR" sz="1200" b="1"/>
              <a:t>, </a:t>
            </a:r>
            <a:r>
              <a:rPr lang="ko-KR" altLang="en-US" sz="1200" b="1"/>
              <a:t>선택</a:t>
            </a:r>
            <a:endParaRPr lang="en-US" altLang="ko-KR" sz="1200" b="1"/>
          </a:p>
        </p:txBody>
      </p:sp>
      <p:sp>
        <p:nvSpPr>
          <p:cNvPr id="79" name="사각형: 둥근 모서리 49">
            <a:extLst>
              <a:ext uri="{FF2B5EF4-FFF2-40B4-BE49-F238E27FC236}">
                <a16:creationId xmlns:a16="http://schemas.microsoft.com/office/drawing/2014/main" id="{7C13D2D1-ED5C-46FC-AB46-DF9E22380785}"/>
              </a:ext>
            </a:extLst>
          </p:cNvPr>
          <p:cNvSpPr/>
          <p:nvPr/>
        </p:nvSpPr>
        <p:spPr>
          <a:xfrm>
            <a:off x="3788380" y="3668751"/>
            <a:ext cx="342295" cy="323056"/>
          </a:xfrm>
          <a:prstGeom prst="roundRect">
            <a:avLst>
              <a:gd name="adj" fmla="val 8334"/>
            </a:avLst>
          </a:prstGeom>
          <a:solidFill>
            <a:srgbClr val="7030A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1AEDC0-EB43-4DA6-84DC-961A9E1918FC}"/>
              </a:ext>
            </a:extLst>
          </p:cNvPr>
          <p:cNvSpPr txBox="1"/>
          <p:nvPr/>
        </p:nvSpPr>
        <p:spPr>
          <a:xfrm>
            <a:off x="3637572" y="5360746"/>
            <a:ext cx="62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F: </a:t>
            </a:r>
            <a:r>
              <a:rPr lang="ko-KR" altLang="en-US" sz="1100" b="1"/>
              <a:t>태그</a:t>
            </a:r>
            <a:endParaRPr lang="en-US" altLang="ko-KR" sz="1100" b="1"/>
          </a:p>
        </p:txBody>
      </p:sp>
      <p:sp>
        <p:nvSpPr>
          <p:cNvPr id="81" name="화살표: 아래쪽 79">
            <a:extLst>
              <a:ext uri="{FF2B5EF4-FFF2-40B4-BE49-F238E27FC236}">
                <a16:creationId xmlns:a16="http://schemas.microsoft.com/office/drawing/2014/main" id="{5F29F5C8-1102-44C4-BDE6-4A195108792C}"/>
              </a:ext>
            </a:extLst>
          </p:cNvPr>
          <p:cNvSpPr/>
          <p:nvPr/>
        </p:nvSpPr>
        <p:spPr>
          <a:xfrm>
            <a:off x="3879451" y="4015796"/>
            <a:ext cx="170727" cy="1268207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게임방법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조작법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1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A0C8E94-A953-4374-832F-4219EF44A501}"/>
              </a:ext>
            </a:extLst>
          </p:cNvPr>
          <p:cNvSpPr/>
          <p:nvPr/>
        </p:nvSpPr>
        <p:spPr>
          <a:xfrm>
            <a:off x="4713072" y="1225799"/>
            <a:ext cx="42008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Git Lab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A0C8E94-A953-4374-832F-4219EF44A501}"/>
              </a:ext>
            </a:extLst>
          </p:cNvPr>
          <p:cNvSpPr/>
          <p:nvPr/>
        </p:nvSpPr>
        <p:spPr>
          <a:xfrm>
            <a:off x="1063366" y="1225799"/>
            <a:ext cx="4478744" cy="44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Unity (2019.4.x)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Visual studio 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</p:txBody>
      </p:sp>
      <p:pic>
        <p:nvPicPr>
          <p:cNvPr id="60" name="Picture 2" descr="Unity 실시간 개발 플랫폼 | 3D, 2D VR 및 AR 엔진">
            <a:extLst>
              <a:ext uri="{FF2B5EF4-FFF2-40B4-BE49-F238E27FC236}">
                <a16:creationId xmlns:a16="http://schemas.microsoft.com/office/drawing/2014/main" id="{BB1DFECE-AD21-4BB6-809D-F6A61FE9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64" y="1595828"/>
            <a:ext cx="3331743" cy="19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Visual Studio 2019 C언어 설치법과 기초 사용법 : 네이버 블로그">
            <a:extLst>
              <a:ext uri="{FF2B5EF4-FFF2-40B4-BE49-F238E27FC236}">
                <a16:creationId xmlns:a16="http://schemas.microsoft.com/office/drawing/2014/main" id="{3E07038A-E871-4578-94A6-ABD2AF966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379" y="4390195"/>
            <a:ext cx="2357536" cy="13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A4D0C8-A3BB-426D-B6C5-3C4DBAE8AE39}"/>
              </a:ext>
            </a:extLst>
          </p:cNvPr>
          <p:cNvSpPr/>
          <p:nvPr/>
        </p:nvSpPr>
        <p:spPr>
          <a:xfrm>
            <a:off x="8135897" y="1225799"/>
            <a:ext cx="4200842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Data Base (MSSQL)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>
              <a:lnSpc>
                <a:spcPct val="150000"/>
              </a:lnSpc>
            </a:pPr>
            <a:endParaRPr lang="en-US" altLang="ko-KR" sz="1600" b="1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IOCP </a:t>
            </a:r>
            <a:r>
              <a:rPr lang="ko-KR" altLang="en-US" sz="1600" b="1"/>
              <a:t>모델</a:t>
            </a:r>
            <a:endParaRPr lang="en-US" altLang="ko-KR" sz="1600" b="1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5B8AC74-D1B3-47E8-BE0E-BAA7A630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66" y="1877436"/>
            <a:ext cx="1436054" cy="1324636"/>
          </a:xfrm>
          <a:prstGeom prst="rect">
            <a:avLst/>
          </a:prstGeom>
        </p:spPr>
      </p:pic>
      <p:pic>
        <p:nvPicPr>
          <p:cNvPr id="65" name="Picture 2" descr="MS SQL Server] #3_데이터베이스 구축하기(by Transact-SQL)">
            <a:extLst>
              <a:ext uri="{FF2B5EF4-FFF2-40B4-BE49-F238E27FC236}">
                <a16:creationId xmlns:a16="http://schemas.microsoft.com/office/drawing/2014/main" id="{5151DBBD-0AC7-4D7D-AFD1-E068CB96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04" y="1828503"/>
            <a:ext cx="2913721" cy="17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14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58562" y="1464827"/>
            <a:ext cx="962378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서브 캐릭터의 행동 로직 구현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 직접 조정하는 메인 캐릭터가 아닌 서브 캐릭터에게 지능 부여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+mn-ea"/>
              </a:rPr>
              <a:t>곡선 추적</a:t>
            </a:r>
            <a:r>
              <a:rPr lang="ko-KR" altLang="en-US" sz="1600" dirty="0">
                <a:latin typeface="+mn-ea"/>
              </a:rPr>
              <a:t> 알고리즘 구현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 err="1">
                <a:latin typeface="+mn-ea"/>
              </a:rPr>
              <a:t>유도탄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비행기의 이동을 </a:t>
            </a:r>
            <a:r>
              <a:rPr lang="ko-KR" altLang="en-US" sz="1600" dirty="0" err="1">
                <a:latin typeface="+mn-ea"/>
              </a:rPr>
              <a:t>베지어</a:t>
            </a:r>
            <a:r>
              <a:rPr lang="ko-KR" altLang="en-US" sz="1600" dirty="0">
                <a:latin typeface="+mn-ea"/>
              </a:rPr>
              <a:t> 곡선을 이용하여 구현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</a:rPr>
              <a:t>Mesh Slice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알고리즘 구현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캐릭터를 여러 부위로 나눠 캐릭터의 파괴를 표현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156" y="1091005"/>
            <a:ext cx="17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+mn-ea"/>
              </a:rPr>
              <a:t>Client</a:t>
            </a:r>
            <a:endParaRPr lang="ko-KR" altLang="en-US" b="1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6156" y="3821343"/>
            <a:ext cx="17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+mn-ea"/>
              </a:rPr>
              <a:t>Server</a:t>
            </a:r>
            <a:endParaRPr lang="ko-KR" altLang="en-US" b="1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5.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기술적요소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4629" y="4195165"/>
            <a:ext cx="5301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</a:t>
            </a:r>
            <a:r>
              <a:rPr lang="en-US" altLang="ko-KR" sz="1600" u="sng">
                <a:latin typeface="+mn-ea"/>
              </a:rPr>
              <a:t>PvP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- TCP/IP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Protocol </a:t>
            </a:r>
            <a:r>
              <a:rPr lang="ko-KR" altLang="en-US" sz="1600">
                <a:latin typeface="+mn-ea"/>
              </a:rPr>
              <a:t>사용</a:t>
            </a:r>
            <a:r>
              <a:rPr lang="en-US" altLang="ko-KR" sz="160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- IOCP</a:t>
            </a:r>
            <a:r>
              <a:rPr lang="ko-KR" altLang="en-US" sz="1600">
                <a:latin typeface="+mn-ea"/>
              </a:rPr>
              <a:t>를 사용하여 다수의 게임을 동시에 실행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 -&gt; </a:t>
            </a:r>
            <a:r>
              <a:rPr lang="ko-KR" altLang="en-US" sz="1600">
                <a:latin typeface="+mn-ea"/>
              </a:rPr>
              <a:t>최대 </a:t>
            </a:r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명의 플레이어가 접속한 게임을 동시에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+mn-ea"/>
              </a:rPr>
              <a:t>      </a:t>
            </a:r>
            <a:r>
              <a:rPr lang="ko-KR" altLang="en-US" sz="1600" b="1">
                <a:latin typeface="+mn-ea"/>
              </a:rPr>
              <a:t>다수의 게임</a:t>
            </a:r>
            <a:r>
              <a:rPr lang="ko-KR" altLang="en-US" sz="1600">
                <a:latin typeface="+mn-ea"/>
              </a:rPr>
              <a:t> 받을 수 있도록 구현</a:t>
            </a:r>
            <a:endParaRPr lang="en-US" altLang="ko-KR" sz="160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0F23C1-8ABB-40DD-B7D4-3B26692ED893}"/>
              </a:ext>
            </a:extLst>
          </p:cNvPr>
          <p:cNvSpPr txBox="1"/>
          <p:nvPr/>
        </p:nvSpPr>
        <p:spPr>
          <a:xfrm>
            <a:off x="6096000" y="4195164"/>
            <a:ext cx="5301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u="sng" dirty="0">
                <a:latin typeface="+mn-ea"/>
              </a:rPr>
              <a:t>로그인 및 </a:t>
            </a:r>
            <a:r>
              <a:rPr lang="en-US" altLang="ko-KR" sz="1600" u="sng" dirty="0" err="1">
                <a:latin typeface="+mn-ea"/>
              </a:rPr>
              <a:t>PvE</a:t>
            </a:r>
            <a:endParaRPr lang="en-US" altLang="ko-KR" sz="1600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UDP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Protocol </a:t>
            </a:r>
            <a:r>
              <a:rPr lang="ko-KR" altLang="en-US" sz="1600" dirty="0">
                <a:latin typeface="+mn-ea"/>
              </a:rPr>
              <a:t>사용</a:t>
            </a:r>
            <a:r>
              <a:rPr lang="en-US" altLang="ko-KR" sz="16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로그인 시 </a:t>
            </a:r>
            <a:r>
              <a:rPr lang="ko-KR" altLang="en-US" sz="1600" b="1" dirty="0">
                <a:latin typeface="+mn-ea"/>
              </a:rPr>
              <a:t>로그인 패킷 </a:t>
            </a:r>
            <a:r>
              <a:rPr lang="ko-KR" altLang="en-US" sz="1600" dirty="0">
                <a:latin typeface="+mn-ea"/>
              </a:rPr>
              <a:t>전송 후 플레이어 데이터 수신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스테이지 클리어</a:t>
            </a:r>
            <a:r>
              <a:rPr lang="ko-KR" altLang="en-US" sz="1600" dirty="0">
                <a:latin typeface="+mn-ea"/>
              </a:rPr>
              <a:t> 후 해당 결과를 서버로 전송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결과를 </a:t>
            </a:r>
            <a:r>
              <a:rPr lang="en-US" altLang="ko-KR" sz="1600" dirty="0">
                <a:latin typeface="+mn-ea"/>
              </a:rPr>
              <a:t>Database</a:t>
            </a:r>
            <a:r>
              <a:rPr lang="ko-KR" altLang="en-US" sz="1600">
                <a:latin typeface="+mn-ea"/>
              </a:rPr>
              <a:t>에 저장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472" y="2551180"/>
            <a:ext cx="1678240" cy="1270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108BC8-7C92-4D2D-A2A5-5F0F6EF48E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43" y="2534119"/>
            <a:ext cx="1559923" cy="12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55318" y="1569052"/>
            <a:ext cx="42354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연구목적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게임 소개 및 특징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게임 방법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개발환경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기술적 요소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개인별 준비 현황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타 게임과의 비교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개발 일정 및 구성원 역할 분담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26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개인별 준비 현황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62163"/>
              </p:ext>
            </p:extLst>
          </p:nvPr>
        </p:nvGraphicFramePr>
        <p:xfrm>
          <a:off x="1231793" y="1442911"/>
          <a:ext cx="9965452" cy="44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35">
                  <a:extLst>
                    <a:ext uri="{9D8B030D-6E8A-4147-A177-3AD203B41FA5}">
                      <a16:colId xmlns:a16="http://schemas.microsoft.com/office/drawing/2014/main" val="94214992"/>
                    </a:ext>
                  </a:extLst>
                </a:gridCol>
                <a:gridCol w="2952239">
                  <a:extLst>
                    <a:ext uri="{9D8B030D-6E8A-4147-A177-3AD203B41FA5}">
                      <a16:colId xmlns:a16="http://schemas.microsoft.com/office/drawing/2014/main" val="2911406004"/>
                    </a:ext>
                  </a:extLst>
                </a:gridCol>
                <a:gridCol w="2952239">
                  <a:extLst>
                    <a:ext uri="{9D8B030D-6E8A-4147-A177-3AD203B41FA5}">
                      <a16:colId xmlns:a16="http://schemas.microsoft.com/office/drawing/2014/main" val="3928599988"/>
                    </a:ext>
                  </a:extLst>
                </a:gridCol>
                <a:gridCol w="2952239">
                  <a:extLst>
                    <a:ext uri="{9D8B030D-6E8A-4147-A177-3AD203B41FA5}">
                      <a16:colId xmlns:a16="http://schemas.microsoft.com/office/drawing/2014/main" val="1920288971"/>
                    </a:ext>
                  </a:extLst>
                </a:gridCol>
              </a:tblGrid>
              <a:tr h="307956"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김동년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소준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이미륵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850553"/>
                  </a:ext>
                </a:extLst>
              </a:tr>
              <a:tr h="2799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/ C++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자료구조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데이터 베이스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게임프로그래밍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/ C++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자료구조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데이터 베이스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게임프로그래밍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/ C++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컴퓨터 그래픽스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게임프로그래밍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54277"/>
                  </a:ext>
                </a:extLst>
              </a:tr>
              <a:tr h="1257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게임 서버 프로그래밍 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윈도우 프로그래밍 수강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게임 엔진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윈도우 프로그래밍 수강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게임 엔진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868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277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94251" y="1919675"/>
            <a:ext cx="9881480" cy="123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• </a:t>
            </a:r>
            <a:r>
              <a:rPr lang="ko-KR" altLang="en-US" sz="1600">
                <a:latin typeface="+mn-ea"/>
              </a:rPr>
              <a:t>한 캐릭터만 사용해서 즐기는 타 게임들과 달리 태그 플레이 개념을 도입하여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태그 플레이와 </a:t>
            </a:r>
            <a:r>
              <a:rPr lang="en-US" altLang="ko-KR" sz="1600" b="1">
                <a:latin typeface="+mn-ea"/>
              </a:rPr>
              <a:t>RPG</a:t>
            </a:r>
            <a:r>
              <a:rPr lang="ko-KR" altLang="en-US" sz="1600" b="1">
                <a:latin typeface="+mn-ea"/>
              </a:rPr>
              <a:t>의 결합</a:t>
            </a:r>
            <a:r>
              <a:rPr lang="ko-KR" altLang="en-US" sz="1600">
                <a:latin typeface="+mn-ea"/>
              </a:rPr>
              <a:t>으로 재미요소 부가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•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시너지 스킬 사용으로 캐릭터 마다 다양한 조합 연구 가능</a:t>
            </a:r>
            <a:r>
              <a:rPr lang="en-US" altLang="ko-KR" sz="2000">
                <a:latin typeface="+mn-ea"/>
              </a:rPr>
              <a:t> </a:t>
            </a:r>
            <a:endParaRPr lang="en-US" altLang="ko-KR" sz="2000"/>
          </a:p>
        </p:txBody>
      </p:sp>
      <p:sp>
        <p:nvSpPr>
          <p:cNvPr id="36" name="TextBox 35"/>
          <p:cNvSpPr txBox="1"/>
          <p:nvPr/>
        </p:nvSpPr>
        <p:spPr>
          <a:xfrm>
            <a:off x="766156" y="1468518"/>
            <a:ext cx="170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태그 플레이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858564" y="3831589"/>
            <a:ext cx="988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• </a:t>
            </a:r>
            <a:r>
              <a:rPr lang="ko-KR" altLang="en-US" sz="1600">
                <a:latin typeface="+mn-ea"/>
              </a:rPr>
              <a:t>스킬 이펙트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배경의 화려한 시각 효과로 게임의 완성도를 높혀줍니다</a:t>
            </a:r>
            <a:r>
              <a:rPr lang="en-US" altLang="ko-KR" sz="1600">
                <a:latin typeface="+mn-ea"/>
              </a:rPr>
              <a:t>.</a:t>
            </a:r>
            <a:endParaRPr lang="en-US" altLang="ko-KR" sz="2000" b="1"/>
          </a:p>
        </p:txBody>
      </p:sp>
      <p:sp>
        <p:nvSpPr>
          <p:cNvPr id="38" name="TextBox 37"/>
          <p:cNvSpPr txBox="1"/>
          <p:nvPr/>
        </p:nvSpPr>
        <p:spPr>
          <a:xfrm>
            <a:off x="766156" y="3441035"/>
            <a:ext cx="170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시각 효과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58564" y="5078607"/>
            <a:ext cx="988148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• </a:t>
            </a:r>
            <a:r>
              <a:rPr lang="ko-KR" altLang="en-US" sz="1600">
                <a:latin typeface="+mn-ea"/>
              </a:rPr>
              <a:t>유니티 시네머신을 이용하여 게임 중간 중간 스토리를 바탕으로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애니메이션 장면</a:t>
            </a:r>
            <a:r>
              <a:rPr lang="ko-KR" altLang="en-US" sz="1600">
                <a:latin typeface="+mn-ea"/>
              </a:rPr>
              <a:t>을 구성하여 몰입도를 높힘</a:t>
            </a:r>
            <a:endParaRPr lang="en-US" altLang="ko-KR" sz="2000" b="1"/>
          </a:p>
        </p:txBody>
      </p:sp>
      <p:sp>
        <p:nvSpPr>
          <p:cNvPr id="40" name="TextBox 39"/>
          <p:cNvSpPr txBox="1"/>
          <p:nvPr/>
        </p:nvSpPr>
        <p:spPr>
          <a:xfrm>
            <a:off x="766156" y="4688053"/>
            <a:ext cx="170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스토리</a:t>
            </a:r>
            <a:endParaRPr lang="ko-KR" altLang="en-US" sz="2000"/>
          </a:p>
        </p:txBody>
      </p:sp>
      <p:sp>
        <p:nvSpPr>
          <p:cNvPr id="48" name="직사각형 47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타 게임과의 비교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9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9814"/>
              </p:ext>
            </p:extLst>
          </p:nvPr>
        </p:nvGraphicFramePr>
        <p:xfrm>
          <a:off x="9563099" y="291156"/>
          <a:ext cx="1973580" cy="742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790">
                  <a:extLst>
                    <a:ext uri="{9D8B030D-6E8A-4147-A177-3AD203B41FA5}">
                      <a16:colId xmlns:a16="http://schemas.microsoft.com/office/drawing/2014/main" val="3597625465"/>
                    </a:ext>
                  </a:extLst>
                </a:gridCol>
                <a:gridCol w="986790">
                  <a:extLst>
                    <a:ext uri="{9D8B030D-6E8A-4147-A177-3AD203B41FA5}">
                      <a16:colId xmlns:a16="http://schemas.microsoft.com/office/drawing/2014/main" val="966838619"/>
                    </a:ext>
                  </a:extLst>
                </a:gridCol>
              </a:tblGrid>
              <a:tr h="254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김동년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7405"/>
                  </a:ext>
                </a:extLst>
              </a:tr>
              <a:tr h="138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소준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40731"/>
                  </a:ext>
                </a:extLst>
              </a:tr>
              <a:tr h="138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이미륵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21854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9" y="231657"/>
            <a:ext cx="84629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8.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개발일정 및 구성원 역할 분담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97428"/>
              </p:ext>
            </p:extLst>
          </p:nvPr>
        </p:nvGraphicFramePr>
        <p:xfrm>
          <a:off x="655318" y="1045108"/>
          <a:ext cx="10881357" cy="5297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2757">
                  <a:extLst>
                    <a:ext uri="{9D8B030D-6E8A-4147-A177-3AD203B41FA5}">
                      <a16:colId xmlns:a16="http://schemas.microsoft.com/office/drawing/2014/main" val="847912111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2308666118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189423851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1164718393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3689925276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4050923355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3945661238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101427060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3122788328"/>
                    </a:ext>
                  </a:extLst>
                </a:gridCol>
              </a:tblGrid>
              <a:tr h="29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항목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5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6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7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8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037380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세부 기획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180810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리소스 수집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29494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기본 프레임워크 제작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45722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캐릭터</a:t>
                      </a:r>
                      <a:r>
                        <a:rPr lang="en-US" altLang="ko-KR" sz="900"/>
                        <a:t>,</a:t>
                      </a:r>
                      <a:r>
                        <a:rPr lang="ko-KR" altLang="en-US" sz="900"/>
                        <a:t> 몬스터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843986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서브 캐릭터 로직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22508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UI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901286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세부 게임 제작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489532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조명 및 이펙트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52052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곡선 추적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810477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Mesh</a:t>
                      </a:r>
                      <a:r>
                        <a:rPr lang="en-US" altLang="ko-KR" sz="900" baseline="0"/>
                        <a:t> slice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6216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사운드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622808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서버 프레임워크 제작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341115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클라이언트 프레임워크 제작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04495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데이터 베이스 구현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043755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로그인 및 </a:t>
                      </a:r>
                      <a:r>
                        <a:rPr lang="en-US" altLang="ko-KR" sz="900"/>
                        <a:t>PvE</a:t>
                      </a:r>
                      <a:r>
                        <a:rPr lang="en-US" altLang="ko-KR" sz="900" baseline="0"/>
                        <a:t> </a:t>
                      </a:r>
                      <a:r>
                        <a:rPr lang="ko-KR" altLang="en-US" sz="900" baseline="0"/>
                        <a:t>모드 </a:t>
                      </a:r>
                      <a:r>
                        <a:rPr lang="en-US" altLang="ko-KR" sz="900" baseline="0"/>
                        <a:t>UDP </a:t>
                      </a:r>
                      <a:r>
                        <a:rPr lang="ko-KR" altLang="en-US" sz="900" baseline="0"/>
                        <a:t>서버 구현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458123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PvP</a:t>
                      </a:r>
                      <a:r>
                        <a:rPr lang="ko-KR" altLang="en-US" sz="900"/>
                        <a:t>모드 서버 구현</a:t>
                      </a:r>
                      <a:r>
                        <a:rPr lang="en-US" altLang="ko-KR" sz="900" baseline="0"/>
                        <a:t> </a:t>
                      </a:r>
                      <a:r>
                        <a:rPr lang="ko-KR" altLang="en-US" sz="900" baseline="0"/>
                        <a:t>및 다중 클라이언트 접속 구현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365821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테스트 및 버그수정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640423"/>
                  </a:ext>
                </a:extLst>
              </a:tr>
            </a:tbl>
          </a:graphicData>
        </a:graphic>
      </p:graphicFrame>
      <p:sp>
        <p:nvSpPr>
          <p:cNvPr id="115" name="직사각형 114"/>
          <p:cNvSpPr/>
          <p:nvPr/>
        </p:nvSpPr>
        <p:spPr>
          <a:xfrm>
            <a:off x="3648580" y="1376096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3649626" y="1547728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3648580" y="1464006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3648580" y="1988119"/>
            <a:ext cx="1964820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635331" y="3163128"/>
            <a:ext cx="1966831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3648576" y="4636883"/>
            <a:ext cx="1964824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8577739" y="2863219"/>
            <a:ext cx="980569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5622032" y="3455753"/>
            <a:ext cx="1967488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7594382" y="3754946"/>
            <a:ext cx="1968500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8580726" y="4332450"/>
            <a:ext cx="981263" cy="1767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3648576" y="4927810"/>
            <a:ext cx="1964824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4637338" y="5221706"/>
            <a:ext cx="504825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4637338" y="5517983"/>
            <a:ext cx="1964824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5618162" y="5814358"/>
            <a:ext cx="3943827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626347" y="2283638"/>
            <a:ext cx="1961903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607681" y="2571905"/>
            <a:ext cx="1970663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593489" y="4044644"/>
            <a:ext cx="1968500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648580" y="1672137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649626" y="1843769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648580" y="1760047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9568795" y="6087025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9569841" y="6258657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568795" y="6174935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0549364" y="6087025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0550410" y="6258657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0549364" y="6174935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9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55318" y="2924238"/>
            <a:ext cx="9477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내용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모든 모델은 </a:t>
            </a:r>
            <a:r>
              <a:rPr lang="ko-KR" altLang="en-US" dirty="0" err="1"/>
              <a:t>에셋</a:t>
            </a:r>
            <a:r>
              <a:rPr lang="ko-KR" altLang="en-US" dirty="0"/>
              <a:t> 스토어에서 사용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기술적 요소의 사용 부분을 설명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팀원 별 역할분담 항목을 구체적으로 제시하였고 알맞게 분담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99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latinLnBrk="0">
              <a:lnSpc>
                <a:spcPct val="150000"/>
              </a:lnSpc>
              <a:buAutoNum type="arabicPeriod"/>
              <a:defRPr/>
            </a:pP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연구목적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01146" y="2184606"/>
            <a:ext cx="108813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유니티 엔진을 사용하여 게임 제작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유니티 엔진을 사용함으로써 그래픽 요소의 이점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개발 속도 및 효율의 이점을 가지고 게임 개발에 집중을 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sz="2400" b="1" dirty="0">
                <a:latin typeface="+mn-ea"/>
              </a:rPr>
              <a:t>게임 개발과정 경험 및 능력 향상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단순히 프로그래밍만 아는 개발자에서 게임 전체의 패러다임을 아는 개발자로 발전할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400" b="1" dirty="0">
                <a:latin typeface="+mn-ea"/>
              </a:rPr>
              <a:t>다중접속 비동기 서버 구현 및 데이터베이스 연동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여러 플레이어가 접속 가능한 다중 접속 서버 구현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704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26" name="Picture 2" descr="게임 소개/평점] Killsquad (킬스쿼드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96" y="1592481"/>
            <a:ext cx="4184272" cy="23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8530" y="3980215"/>
            <a:ext cx="2325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&lt;</a:t>
            </a:r>
            <a:r>
              <a:rPr lang="ko-KR" altLang="en-US" sz="1000"/>
              <a:t>자료   </a:t>
            </a:r>
            <a:r>
              <a:rPr lang="en-US" altLang="ko-KR" sz="1000"/>
              <a:t>-   ‘</a:t>
            </a:r>
            <a:r>
              <a:rPr lang="ko-KR" altLang="en-US" sz="1000"/>
              <a:t>로스트아크</a:t>
            </a:r>
            <a:r>
              <a:rPr lang="en-US" altLang="ko-KR" sz="1000"/>
              <a:t>’   ‘</a:t>
            </a:r>
            <a:r>
              <a:rPr lang="ko-KR" altLang="en-US" sz="1000"/>
              <a:t>킬스쿼드</a:t>
            </a:r>
            <a:r>
              <a:rPr lang="en-US" altLang="ko-KR" sz="1000"/>
              <a:t>’&gt;</a:t>
            </a:r>
            <a:endParaRPr lang="ko-KR" altLang="en-US" sz="1000"/>
          </a:p>
        </p:txBody>
      </p:sp>
      <p:pic>
        <p:nvPicPr>
          <p:cNvPr id="1032" name="Picture 8" descr="연말연초 버닝시즌 최대어 '로스트아크', 해상도별 PC 견적은? : 다나와 DPG는 내맘을 디피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73" y="1587431"/>
            <a:ext cx="4193250" cy="23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679072" y="4508521"/>
            <a:ext cx="8698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+mn-ea"/>
              </a:rPr>
              <a:t>게임 이름 </a:t>
            </a:r>
            <a:r>
              <a:rPr lang="en-US" altLang="ko-KR" sz="1600" b="1">
                <a:latin typeface="+mn-ea"/>
              </a:rPr>
              <a:t>: LastProject</a:t>
            </a:r>
          </a:p>
          <a:p>
            <a:r>
              <a:rPr lang="ko-KR" altLang="en-US" sz="1600" b="1">
                <a:latin typeface="+mn-ea"/>
              </a:rPr>
              <a:t>장르 </a:t>
            </a:r>
            <a:r>
              <a:rPr lang="en-US" altLang="ko-KR" sz="1600" b="1">
                <a:latin typeface="+mn-ea"/>
              </a:rPr>
              <a:t>: Action Role Playing Game(RPG) (PvE, PvP)</a:t>
            </a:r>
          </a:p>
          <a:p>
            <a:r>
              <a:rPr lang="ko-KR" altLang="en-US" sz="1600" b="1">
                <a:latin typeface="+mn-ea"/>
              </a:rPr>
              <a:t>시점 </a:t>
            </a:r>
            <a:r>
              <a:rPr lang="en-US" altLang="ko-KR" sz="1600" b="1">
                <a:latin typeface="+mn-ea"/>
              </a:rPr>
              <a:t>: 3</a:t>
            </a:r>
            <a:r>
              <a:rPr lang="ko-KR" altLang="en-US" sz="1600" b="1">
                <a:latin typeface="+mn-ea"/>
              </a:rPr>
              <a:t>인칭 쿼터뷰</a:t>
            </a:r>
            <a:endParaRPr lang="en-US" altLang="ko-KR" sz="1600" b="1">
              <a:latin typeface="+mn-ea"/>
            </a:endParaRPr>
          </a:p>
          <a:p>
            <a:r>
              <a:rPr lang="ko-KR" altLang="en-US" sz="1600" b="1">
                <a:latin typeface="+mn-ea"/>
              </a:rPr>
              <a:t>플랫폼 </a:t>
            </a:r>
            <a:r>
              <a:rPr lang="en-US" altLang="ko-KR" sz="1600" b="1">
                <a:latin typeface="+mn-ea"/>
              </a:rPr>
              <a:t>: Windows PC</a:t>
            </a:r>
          </a:p>
          <a:p>
            <a:r>
              <a:rPr lang="ko-KR" altLang="en-US" sz="1600" b="1">
                <a:latin typeface="+mn-ea"/>
              </a:rPr>
              <a:t>특징 </a:t>
            </a:r>
            <a:r>
              <a:rPr lang="en-US" altLang="ko-KR" sz="1600" b="1">
                <a:latin typeface="+mn-ea"/>
              </a:rPr>
              <a:t>: </a:t>
            </a:r>
            <a:r>
              <a:rPr lang="ko-KR" altLang="en-US" sz="1600" b="1">
                <a:latin typeface="+mn-ea"/>
              </a:rPr>
              <a:t>태그 플레이</a:t>
            </a:r>
            <a:r>
              <a:rPr lang="en-US" altLang="ko-KR" sz="1600" b="1">
                <a:latin typeface="+mn-ea"/>
              </a:rPr>
              <a:t>, </a:t>
            </a:r>
            <a:r>
              <a:rPr lang="ko-KR" altLang="en-US" sz="1600" b="1">
                <a:latin typeface="+mn-ea"/>
              </a:rPr>
              <a:t>스테이지 클리어</a:t>
            </a:r>
            <a:endParaRPr lang="en-US" altLang="ko-KR" sz="1600" b="1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6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66156" y="1113276"/>
            <a:ext cx="2906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게임 컨셉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8564" y="1516155"/>
            <a:ext cx="5162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- </a:t>
            </a:r>
            <a:r>
              <a:rPr lang="ko-KR" altLang="en-US" sz="1400"/>
              <a:t>메인 캐릭터와 서브 캐릭터가 있는 태그 플레이 게임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싱글 플레이와 멀티 플레이 방식의 게임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태그 플레이를 이용해 여러 전술 사용 가능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시너지 스킬로 연계 플레이 가능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게임 스토리를 시네머신을 이용하여 몰입도 상승</a:t>
            </a:r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9E05A-394D-439E-A101-4E418BDF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829" y="1457054"/>
            <a:ext cx="795540" cy="15676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0344E-8CE2-4FAC-A812-24FAC2021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381" y="1294976"/>
            <a:ext cx="905233" cy="1618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A3600C-F903-49D7-BB97-64A64C8F69A3}"/>
              </a:ext>
            </a:extLst>
          </p:cNvPr>
          <p:cNvSpPr txBox="1"/>
          <p:nvPr/>
        </p:nvSpPr>
        <p:spPr>
          <a:xfrm>
            <a:off x="8984300" y="1802841"/>
            <a:ext cx="699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BEB058-0075-43CF-AA1D-E0DB20D06831}"/>
              </a:ext>
            </a:extLst>
          </p:cNvPr>
          <p:cNvSpPr txBox="1"/>
          <p:nvPr/>
        </p:nvSpPr>
        <p:spPr>
          <a:xfrm>
            <a:off x="9874101" y="1795237"/>
            <a:ext cx="546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서브</a:t>
            </a:r>
          </a:p>
        </p:txBody>
      </p:sp>
      <p:sp>
        <p:nvSpPr>
          <p:cNvPr id="9" name="화살표: 아래로 구부러짐 8">
            <a:extLst>
              <a:ext uri="{FF2B5EF4-FFF2-40B4-BE49-F238E27FC236}">
                <a16:creationId xmlns:a16="http://schemas.microsoft.com/office/drawing/2014/main" id="{5F2E8080-A3BA-4403-B99B-9CC62CC09AD1}"/>
              </a:ext>
            </a:extLst>
          </p:cNvPr>
          <p:cNvSpPr/>
          <p:nvPr/>
        </p:nvSpPr>
        <p:spPr>
          <a:xfrm>
            <a:off x="9228014" y="1449066"/>
            <a:ext cx="1025515" cy="3519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화살표: 아래로 구부러짐 39">
            <a:extLst>
              <a:ext uri="{FF2B5EF4-FFF2-40B4-BE49-F238E27FC236}">
                <a16:creationId xmlns:a16="http://schemas.microsoft.com/office/drawing/2014/main" id="{D70C3666-B392-4DC5-B1CD-079E3EADBA9F}"/>
              </a:ext>
            </a:extLst>
          </p:cNvPr>
          <p:cNvSpPr/>
          <p:nvPr/>
        </p:nvSpPr>
        <p:spPr>
          <a:xfrm flipH="1" flipV="1">
            <a:off x="9210541" y="2101194"/>
            <a:ext cx="966142" cy="3806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9CB16-EABE-461B-8155-E192C7794844}"/>
              </a:ext>
            </a:extLst>
          </p:cNvPr>
          <p:cNvSpPr txBox="1"/>
          <p:nvPr/>
        </p:nvSpPr>
        <p:spPr>
          <a:xfrm>
            <a:off x="8252380" y="2934977"/>
            <a:ext cx="1139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기본 공격</a:t>
            </a:r>
            <a:r>
              <a:rPr lang="en-US" altLang="ko-KR" sz="800"/>
              <a:t>: </a:t>
            </a:r>
            <a:r>
              <a:rPr lang="ko-KR" altLang="en-US" sz="800"/>
              <a:t>총</a:t>
            </a:r>
            <a:endParaRPr lang="en-US" altLang="ko-KR" sz="800"/>
          </a:p>
          <a:p>
            <a:r>
              <a:rPr lang="ko-KR" altLang="en-US" sz="800"/>
              <a:t>스킬 공격</a:t>
            </a:r>
            <a:r>
              <a:rPr lang="en-US" altLang="ko-KR" sz="800"/>
              <a:t>: </a:t>
            </a:r>
            <a:r>
              <a:rPr lang="ko-KR" altLang="en-US" sz="800"/>
              <a:t>난사</a:t>
            </a:r>
            <a:endParaRPr lang="en-US" altLang="ko-KR" sz="8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302BD7-ECFE-48D8-BFF9-8A48AD7CE6AF}"/>
              </a:ext>
            </a:extLst>
          </p:cNvPr>
          <p:cNvSpPr txBox="1"/>
          <p:nvPr/>
        </p:nvSpPr>
        <p:spPr>
          <a:xfrm>
            <a:off x="10310693" y="2942948"/>
            <a:ext cx="111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기본 공격</a:t>
            </a:r>
            <a:r>
              <a:rPr lang="en-US" altLang="ko-KR" sz="800"/>
              <a:t>: </a:t>
            </a:r>
            <a:r>
              <a:rPr lang="ko-KR" altLang="en-US" sz="800"/>
              <a:t>총</a:t>
            </a:r>
            <a:endParaRPr lang="en-US" altLang="ko-KR" sz="800"/>
          </a:p>
          <a:p>
            <a:r>
              <a:rPr lang="ko-KR" altLang="en-US" sz="800"/>
              <a:t>스킬 공격</a:t>
            </a:r>
            <a:r>
              <a:rPr lang="en-US" altLang="ko-KR" sz="800"/>
              <a:t>: </a:t>
            </a:r>
            <a:r>
              <a:rPr lang="ko-KR" altLang="en-US" sz="800"/>
              <a:t>수류탄</a:t>
            </a:r>
            <a:endParaRPr lang="en-US" altLang="ko-KR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1BFD2-35EE-4225-BF86-8881440BBB6A}"/>
              </a:ext>
            </a:extLst>
          </p:cNvPr>
          <p:cNvSpPr txBox="1"/>
          <p:nvPr/>
        </p:nvSpPr>
        <p:spPr>
          <a:xfrm>
            <a:off x="9170849" y="2522791"/>
            <a:ext cx="1139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시너지공격</a:t>
            </a:r>
            <a:r>
              <a:rPr lang="en-US" altLang="ko-KR" sz="800"/>
              <a:t>: </a:t>
            </a:r>
            <a:r>
              <a:rPr lang="ko-KR" altLang="en-US" sz="800"/>
              <a:t>유도탄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 컨셉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68630A4-CCAB-4774-9895-EE4D93F93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07" y="3733335"/>
            <a:ext cx="3014152" cy="228123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AD3BCFF-D56E-4338-BCA7-B15ED89561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93" y="3733335"/>
            <a:ext cx="3014151" cy="228123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3D801BC-0FC7-4F99-ACD1-8F47A96B7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8" y="3733334"/>
            <a:ext cx="3014152" cy="228123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01489AE-F84A-4AD3-9B67-BB7390268533}"/>
              </a:ext>
            </a:extLst>
          </p:cNvPr>
          <p:cNvSpPr txBox="1"/>
          <p:nvPr/>
        </p:nvSpPr>
        <p:spPr>
          <a:xfrm>
            <a:off x="2227639" y="6093357"/>
            <a:ext cx="136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시작 부분 시네머신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447284-C570-45BF-A58B-49AF3396D46E}"/>
              </a:ext>
            </a:extLst>
          </p:cNvPr>
          <p:cNvSpPr txBox="1"/>
          <p:nvPr/>
        </p:nvSpPr>
        <p:spPr>
          <a:xfrm>
            <a:off x="5385324" y="6093357"/>
            <a:ext cx="136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이동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8B33E2-E3DA-472F-A64D-D6E5B62273CA}"/>
              </a:ext>
            </a:extLst>
          </p:cNvPr>
          <p:cNvSpPr txBox="1"/>
          <p:nvPr/>
        </p:nvSpPr>
        <p:spPr>
          <a:xfrm>
            <a:off x="8543009" y="6093357"/>
            <a:ext cx="136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공격 화면</a:t>
            </a:r>
          </a:p>
        </p:txBody>
      </p:sp>
    </p:spTree>
    <p:extLst>
      <p:ext uri="{BB962C8B-B14F-4D97-AF65-F5344CB8AC3E}">
        <p14:creationId xmlns:p14="http://schemas.microsoft.com/office/powerpoint/2010/main" val="279220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52" name="Picture 4" descr="게임플, '홀리나이트 압도적' 로스트아크 PvP 승률 공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648" y="4311189"/>
            <a:ext cx="2366067" cy="13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PSRPGAMES :: 액션 RPG 게임 킬스쿼드(Killsquad) Steam 얼리 엑세스 출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14" y="1661329"/>
            <a:ext cx="2361809" cy="132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로스트아크 대체작으로 킬 스쿼드(Killsquad) 어떠한가?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63" y="1662453"/>
            <a:ext cx="2366068" cy="13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55" y="4400010"/>
            <a:ext cx="2366067" cy="1316019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81648" y="1972738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rot="3502210">
            <a:off x="3322033" y="3430661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>
            <a:off x="6493852" y="4971437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75"/>
          <p:cNvSpPr/>
          <p:nvPr/>
        </p:nvSpPr>
        <p:spPr>
          <a:xfrm rot="2542440">
            <a:off x="9197326" y="3759450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9648" y="1311573"/>
            <a:ext cx="3484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메인 메뉴에서 게임 모드 및 캐릭터선택</a:t>
            </a:r>
          </a:p>
        </p:txBody>
      </p:sp>
      <p:pic>
        <p:nvPicPr>
          <p:cNvPr id="2058" name="Picture 10" descr="게임 소개/평점] Killsquad (킬스쿼드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52" y="2282159"/>
            <a:ext cx="2366068" cy="13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2006113" y="4817547"/>
            <a:ext cx="191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대전 모드 진행 </a:t>
            </a:r>
            <a:r>
              <a:rPr lang="en-US" altLang="ko-KR" sz="1400"/>
              <a:t>(PvP)</a:t>
            </a:r>
            <a:endParaRPr lang="ko-KR" altLang="en-US" sz="1400"/>
          </a:p>
        </p:txBody>
      </p:sp>
      <p:pic>
        <p:nvPicPr>
          <p:cNvPr id="2050" name="Picture 2" descr="FPSRPGAMES :: 액션 RPG 게임 킬스쿼드(Killsquad) Steam 얼리 엑세스 출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45" y="2836827"/>
            <a:ext cx="2366066" cy="13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8095415" y="5751522"/>
            <a:ext cx="27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 화면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22361" y="1974382"/>
            <a:ext cx="27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</a:t>
            </a:r>
            <a:r>
              <a:rPr lang="ko-KR" altLang="en-US" sz="1400"/>
              <a:t>챕터 </a:t>
            </a:r>
            <a:r>
              <a:rPr lang="en-US" altLang="ko-KR" sz="1400"/>
              <a:t>5</a:t>
            </a:r>
            <a:r>
              <a:rPr lang="ko-KR" altLang="en-US" sz="1400"/>
              <a:t>스테이지 진행 </a:t>
            </a:r>
            <a:r>
              <a:rPr lang="en-US" altLang="ko-KR" sz="1400"/>
              <a:t>(PvE)</a:t>
            </a:r>
            <a:endParaRPr lang="ko-KR" altLang="en-US" sz="1400"/>
          </a:p>
        </p:txBody>
      </p:sp>
      <p:sp>
        <p:nvSpPr>
          <p:cNvPr id="56" name="직사각형 55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 진행 흐름 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24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54577" y="1371489"/>
            <a:ext cx="7993128" cy="4662833"/>
            <a:chOff x="2054577" y="1371489"/>
            <a:chExt cx="7993128" cy="4662833"/>
          </a:xfrm>
        </p:grpSpPr>
        <p:grpSp>
          <p:nvGrpSpPr>
            <p:cNvPr id="62" name="그룹 61"/>
            <p:cNvGrpSpPr/>
            <p:nvPr/>
          </p:nvGrpSpPr>
          <p:grpSpPr>
            <a:xfrm>
              <a:off x="2054577" y="1377504"/>
              <a:ext cx="1915490" cy="1324498"/>
              <a:chOff x="797277" y="719411"/>
              <a:chExt cx="1915490" cy="1324498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797277" y="719411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370327" y="869985"/>
                <a:ext cx="752999" cy="23612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Last Project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498367" y="1225997"/>
                <a:ext cx="513311" cy="17832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PvE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498367" y="1488685"/>
                <a:ext cx="513311" cy="1783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PvP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1498367" y="1751373"/>
                <a:ext cx="513311" cy="1783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Exit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188473" y="1371489"/>
              <a:ext cx="1921016" cy="1338032"/>
              <a:chOff x="3964426" y="711770"/>
              <a:chExt cx="1921016" cy="1338032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3964426" y="719411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4087040" y="941442"/>
                <a:ext cx="574072" cy="5472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4144298" y="1557181"/>
                <a:ext cx="434052" cy="408409"/>
              </a:xfrm>
              <a:prstGeom prst="roundRect">
                <a:avLst>
                  <a:gd name="adj" fmla="val 10177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070036" y="1612873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Info</a:t>
                </a:r>
                <a:endParaRPr lang="ko-KR" altLang="en-US" sz="600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5424488" y="941442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6" name="그룹 145"/>
              <p:cNvGrpSpPr/>
              <p:nvPr/>
            </p:nvGrpSpPr>
            <p:grpSpPr>
              <a:xfrm>
                <a:off x="5151462" y="1862105"/>
                <a:ext cx="391098" cy="184666"/>
                <a:chOff x="5949650" y="2492710"/>
                <a:chExt cx="391098" cy="184666"/>
              </a:xfrm>
            </p:grpSpPr>
            <p:sp>
              <p:nvSpPr>
                <p:cNvPr id="157" name="직사각형 156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5949650" y="2492710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Select</a:t>
                  </a:r>
                  <a:endParaRPr lang="ko-KR" altLang="en-US" sz="600"/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494344" y="1865136"/>
                <a:ext cx="391098" cy="184666"/>
                <a:chOff x="5947271" y="2495741"/>
                <a:chExt cx="391098" cy="184666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5947271" y="2495741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Exit</a:t>
                  </a:r>
                  <a:endParaRPr lang="ko-KR" altLang="en-US" sz="600"/>
                </a:p>
              </p:txBody>
            </p:sp>
          </p:grpSp>
          <p:sp>
            <p:nvSpPr>
              <p:cNvPr id="148" name="TextBox 147"/>
              <p:cNvSpPr txBox="1"/>
              <p:nvPr/>
            </p:nvSpPr>
            <p:spPr>
              <a:xfrm>
                <a:off x="4070036" y="948998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List</a:t>
                </a:r>
                <a:endParaRPr lang="ko-KR" altLang="en-US" sz="600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5000024" y="939475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그룹 149"/>
              <p:cNvGrpSpPr/>
              <p:nvPr/>
            </p:nvGrpSpPr>
            <p:grpSpPr>
              <a:xfrm>
                <a:off x="4721366" y="711770"/>
                <a:ext cx="391098" cy="184666"/>
                <a:chOff x="5945573" y="2486288"/>
                <a:chExt cx="391098" cy="184666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TextBox 153"/>
                <p:cNvSpPr txBox="1"/>
                <p:nvPr/>
              </p:nvSpPr>
              <p:spPr>
                <a:xfrm>
                  <a:off x="5945573" y="2486288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PvE</a:t>
                  </a:r>
                  <a:endParaRPr lang="ko-KR" altLang="en-US" sz="600"/>
                </a:p>
              </p:txBody>
            </p:sp>
          </p:grpSp>
          <p:sp>
            <p:nvSpPr>
              <p:cNvPr id="151" name="TextBox 150"/>
              <p:cNvSpPr txBox="1"/>
              <p:nvPr/>
            </p:nvSpPr>
            <p:spPr>
              <a:xfrm>
                <a:off x="4947241" y="1224790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Main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5376766" y="1225997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Sub</a:t>
                </a: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2054577" y="3044548"/>
              <a:ext cx="1925015" cy="2948334"/>
              <a:chOff x="797277" y="2340393"/>
              <a:chExt cx="1925015" cy="294833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797277" y="2340393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459790" y="2623384"/>
                <a:ext cx="574072" cy="7294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452989" y="2595934"/>
                <a:ext cx="5720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Player List</a:t>
                </a:r>
                <a:endParaRPr lang="ko-KR" altLang="en-US" sz="600"/>
              </a:p>
            </p:txBody>
          </p:sp>
          <p:cxnSp>
            <p:nvCxnSpPr>
              <p:cNvPr id="133" name="직선 연결선 132"/>
              <p:cNvCxnSpPr/>
              <p:nvPr/>
            </p:nvCxnSpPr>
            <p:spPr>
              <a:xfrm>
                <a:off x="1459790" y="2749550"/>
                <a:ext cx="5740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그룹 133"/>
              <p:cNvGrpSpPr/>
              <p:nvPr/>
            </p:nvGrpSpPr>
            <p:grpSpPr>
              <a:xfrm>
                <a:off x="1989348" y="3484214"/>
                <a:ext cx="438180" cy="184666"/>
                <a:chOff x="5954244" y="2491531"/>
                <a:chExt cx="438180" cy="184666"/>
              </a:xfrm>
            </p:grpSpPr>
            <p:sp>
              <p:nvSpPr>
                <p:cNvPr id="139" name="직사각형 138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5954244" y="2491531"/>
                  <a:ext cx="43818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Ready</a:t>
                  </a:r>
                  <a:endParaRPr lang="ko-KR" altLang="en-US" sz="600"/>
                </a:p>
              </p:txBody>
            </p:sp>
          </p:grpSp>
          <p:grpSp>
            <p:nvGrpSpPr>
              <p:cNvPr id="135" name="그룹 134"/>
              <p:cNvGrpSpPr/>
              <p:nvPr/>
            </p:nvGrpSpPr>
            <p:grpSpPr>
              <a:xfrm>
                <a:off x="2330094" y="3487424"/>
                <a:ext cx="392198" cy="1801303"/>
                <a:chOff x="5949729" y="2494741"/>
                <a:chExt cx="392198" cy="1801303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949729" y="2494741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Exit</a:t>
                  </a:r>
                  <a:endParaRPr lang="ko-KR" altLang="en-US" sz="60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5950829" y="4111378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Exit</a:t>
                  </a:r>
                  <a:endParaRPr lang="ko-KR" altLang="en-US" sz="600"/>
                </a:p>
              </p:txBody>
            </p:sp>
          </p:grpSp>
        </p:grpSp>
        <p:grpSp>
          <p:nvGrpSpPr>
            <p:cNvPr id="66" name="그룹 65"/>
            <p:cNvGrpSpPr/>
            <p:nvPr/>
          </p:nvGrpSpPr>
          <p:grpSpPr>
            <a:xfrm>
              <a:off x="2057279" y="4707369"/>
              <a:ext cx="1922313" cy="1326953"/>
              <a:chOff x="797277" y="3963001"/>
              <a:chExt cx="1922313" cy="132695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797277" y="3963001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919891" y="4185032"/>
                <a:ext cx="574072" cy="5472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977149" y="4800771"/>
                <a:ext cx="434052" cy="408409"/>
              </a:xfrm>
              <a:prstGeom prst="roundRect">
                <a:avLst>
                  <a:gd name="adj" fmla="val 10177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902887" y="4856463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Info</a:t>
                </a:r>
                <a:endParaRPr lang="ko-KR" altLang="en-US" sz="6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2257339" y="4185032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8" name="그룹 117"/>
              <p:cNvGrpSpPr/>
              <p:nvPr/>
            </p:nvGrpSpPr>
            <p:grpSpPr>
              <a:xfrm>
                <a:off x="1985492" y="5100528"/>
                <a:ext cx="734098" cy="189426"/>
                <a:chOff x="5950829" y="2487543"/>
                <a:chExt cx="734098" cy="189426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5950829" y="2487543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Select</a:t>
                  </a:r>
                  <a:endParaRPr lang="ko-KR" altLang="en-US" sz="60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6293829" y="2492303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Select</a:t>
                  </a:r>
                  <a:endParaRPr lang="ko-KR" altLang="en-US" sz="600"/>
                </a:p>
              </p:txBody>
            </p:sp>
          </p:grpSp>
          <p:sp>
            <p:nvSpPr>
              <p:cNvPr id="119" name="직사각형 118"/>
              <p:cNvSpPr/>
              <p:nvPr/>
            </p:nvSpPr>
            <p:spPr>
              <a:xfrm>
                <a:off x="2367974" y="5135845"/>
                <a:ext cx="316657" cy="1235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902887" y="4192588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List</a:t>
                </a:r>
                <a:endParaRPr lang="ko-KR" altLang="en-US" sz="6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832875" y="4183065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1559473" y="3966140"/>
                <a:ext cx="391098" cy="184666"/>
                <a:chOff x="5950829" y="2497068"/>
                <a:chExt cx="391098" cy="184666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5950829" y="2497068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PvP</a:t>
                  </a:r>
                  <a:endParaRPr lang="ko-KR" altLang="en-US" sz="600"/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1780092" y="4468380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Main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209617" y="4469587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Sub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125124" y="3044548"/>
              <a:ext cx="2042188" cy="1328144"/>
              <a:chOff x="4824155" y="3298785"/>
              <a:chExt cx="2042188" cy="1328144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4894035" y="3298785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926392" y="4489336"/>
                <a:ext cx="372230" cy="45719"/>
              </a:xfrm>
              <a:prstGeom prst="rect">
                <a:avLst/>
              </a:prstGeom>
              <a:solidFill>
                <a:srgbClr val="0070C0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5401730" y="4489337"/>
                <a:ext cx="372230" cy="45719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5777167" y="4468378"/>
                <a:ext cx="149225" cy="149993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flipH="1">
                <a:off x="5898526" y="4503818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1</a:t>
                </a:r>
                <a:endParaRPr lang="ko-KR" altLang="en-US" sz="20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 flipH="1">
                <a:off x="5975053" y="4503818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2</a:t>
                </a:r>
                <a:endParaRPr lang="ko-KR" altLang="en-US" sz="2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5644444" y="4549974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5711447" y="4549974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5941144" y="4548925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012909" y="4548925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5574001" y="4549974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 flipH="1">
                <a:off x="5533788" y="4501675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q</a:t>
                </a:r>
                <a:endParaRPr lang="ko-KR" altLang="en-US" sz="200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 flipH="1">
                <a:off x="5606588" y="4501437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w</a:t>
                </a:r>
                <a:endParaRPr lang="ko-KR" altLang="en-US" sz="20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flipH="1">
                <a:off x="5673591" y="4501437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e</a:t>
                </a:r>
                <a:endParaRPr lang="ko-KR" altLang="en-US" sz="2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4933476" y="4032834"/>
                <a:ext cx="603280" cy="3195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22126" y="4053708"/>
                <a:ext cx="60808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Chatting</a:t>
                </a: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384133" y="3352800"/>
                <a:ext cx="356340" cy="6438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6258263" y="3308047"/>
                <a:ext cx="608080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"/>
                  <a:t>Score / K D</a:t>
                </a:r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4922126" y="3328373"/>
                <a:ext cx="109455" cy="92635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4922126" y="3431532"/>
                <a:ext cx="109455" cy="92635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824155" y="3301680"/>
                <a:ext cx="305395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/>
                  <a:t>player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824155" y="3405311"/>
                <a:ext cx="305395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/>
                  <a:t>player</a:t>
                </a: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127453" y="3039636"/>
              <a:ext cx="1915490" cy="1324498"/>
              <a:chOff x="6723624" y="3327860"/>
              <a:chExt cx="1915490" cy="1324498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6723624" y="3327860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7061617" y="3729097"/>
                <a:ext cx="1201132" cy="52202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3591424" y="5848388"/>
              <a:ext cx="39109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/>
                <a:t>Exit</a:t>
              </a:r>
              <a:endParaRPr lang="ko-KR" altLang="en-US" sz="60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9698328" y="4211876"/>
              <a:ext cx="316657" cy="123552"/>
            </a:xfrm>
            <a:prstGeom prst="rect">
              <a:avLst/>
            </a:prstGeom>
            <a:solidFill>
              <a:srgbClr val="EBD9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656607" y="4182557"/>
              <a:ext cx="39109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/>
                <a:t>Exit</a:t>
              </a:r>
              <a:endParaRPr lang="ko-KR" altLang="en-US" sz="60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780470" y="3196208"/>
              <a:ext cx="571083" cy="139793"/>
            </a:xfrm>
            <a:prstGeom prst="rect">
              <a:avLst/>
            </a:prstGeom>
            <a:solidFill>
              <a:srgbClr val="BEFAF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761971" y="3173771"/>
              <a:ext cx="60808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/>
                <a:t>Win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04455" y="3486695"/>
              <a:ext cx="1124213" cy="1397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385942" y="3483308"/>
              <a:ext cx="115223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"/>
                <a:t>PlayerID   /   Character   /   Score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504455" y="3655373"/>
              <a:ext cx="1124213" cy="1397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화살표 연결선 76"/>
            <p:cNvCxnSpPr>
              <a:stCxn id="159" idx="3"/>
              <a:endCxn id="141" idx="1"/>
            </p:cNvCxnSpPr>
            <p:nvPr/>
          </p:nvCxnSpPr>
          <p:spPr>
            <a:xfrm>
              <a:off x="3970067" y="2039753"/>
              <a:ext cx="1218406" cy="16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141" idx="2"/>
              <a:endCxn id="91" idx="0"/>
            </p:cNvCxnSpPr>
            <p:nvPr/>
          </p:nvCxnSpPr>
          <p:spPr>
            <a:xfrm>
              <a:off x="6146218" y="2703628"/>
              <a:ext cx="6531" cy="3409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91" idx="3"/>
              <a:endCxn id="89" idx="1"/>
            </p:cNvCxnSpPr>
            <p:nvPr/>
          </p:nvCxnSpPr>
          <p:spPr>
            <a:xfrm flipV="1">
              <a:off x="7110494" y="3701885"/>
              <a:ext cx="1016959" cy="49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159" idx="2"/>
              <a:endCxn id="130" idx="0"/>
            </p:cNvCxnSpPr>
            <p:nvPr/>
          </p:nvCxnSpPr>
          <p:spPr>
            <a:xfrm>
              <a:off x="3012322" y="2702002"/>
              <a:ext cx="0" cy="3425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130" idx="2"/>
              <a:endCxn id="126" idx="0"/>
            </p:cNvCxnSpPr>
            <p:nvPr/>
          </p:nvCxnSpPr>
          <p:spPr>
            <a:xfrm>
              <a:off x="3012322" y="4369046"/>
              <a:ext cx="2702" cy="341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113" idx="3"/>
              <a:endCxn id="91" idx="1"/>
            </p:cNvCxnSpPr>
            <p:nvPr/>
          </p:nvCxnSpPr>
          <p:spPr>
            <a:xfrm flipV="1">
              <a:off x="3972769" y="3706797"/>
              <a:ext cx="1222235" cy="166282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227233" y="1791908"/>
              <a:ext cx="70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/>
                <a:t>PvE </a:t>
              </a:r>
              <a:r>
                <a:rPr lang="ko-KR" altLang="en-US" sz="1000" b="1"/>
                <a:t>선택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37151" y="2754999"/>
              <a:ext cx="786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/>
                <a:t>PvP </a:t>
              </a:r>
              <a:r>
                <a:rPr lang="ko-KR" altLang="en-US" sz="1000" b="1"/>
                <a:t>선택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9190" y="4421512"/>
              <a:ext cx="70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/>
                <a:t>입장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33699" y="2764466"/>
              <a:ext cx="6064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인게임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526658" y="3483792"/>
              <a:ext cx="6064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/>
                <a:t>인게임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254704" y="3477937"/>
              <a:ext cx="7548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/>
                <a:t>결과 화면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7C84E7-FCD8-4952-85A0-D5A0E3B321CF}"/>
              </a:ext>
            </a:extLst>
          </p:cNvPr>
          <p:cNvSpPr txBox="1"/>
          <p:nvPr/>
        </p:nvSpPr>
        <p:spPr>
          <a:xfrm>
            <a:off x="10042943" y="3440873"/>
            <a:ext cx="11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PvE:</a:t>
            </a:r>
            <a:r>
              <a:rPr lang="ko-KR" altLang="en-US" sz="1400"/>
              <a:t> </a:t>
            </a:r>
            <a:r>
              <a:rPr lang="en-US" altLang="ko-KR" sz="1400"/>
              <a:t>Score</a:t>
            </a:r>
          </a:p>
          <a:p>
            <a:r>
              <a:rPr lang="en-US" altLang="ko-KR" sz="1400"/>
              <a:t>PvP: Rank</a:t>
            </a:r>
            <a:endParaRPr lang="ko-KR" altLang="en-US" sz="1400"/>
          </a:p>
        </p:txBody>
      </p:sp>
      <p:sp>
        <p:nvSpPr>
          <p:cNvPr id="164" name="직사각형 16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UI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흐름도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5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51482"/>
              </p:ext>
            </p:extLst>
          </p:nvPr>
        </p:nvGraphicFramePr>
        <p:xfrm>
          <a:off x="569245" y="1121550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카르멘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카르멘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에너지 펀치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44" y="1128016"/>
            <a:ext cx="1704175" cy="240765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21417" y="512318"/>
            <a:ext cx="6762583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</a:pP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※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모든 오브젝트가 받는 피해량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 =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기존 피해량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 x 100/(100 +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방어력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으로 계산한다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SzPts val="1000"/>
            </a:pPr>
            <a:r>
              <a:rPr lang="ko-KR" altLang="en-US" sz="1000" b="1">
                <a:latin typeface="+mn-ea"/>
              </a:rPr>
              <a:t>   메인과 서브 캐릭터간 태그 쿨타임은 </a:t>
            </a:r>
            <a:r>
              <a:rPr lang="en-US" altLang="ko-KR" sz="1000" b="1">
                <a:latin typeface="+mn-ea"/>
              </a:rPr>
              <a:t>3</a:t>
            </a:r>
            <a:r>
              <a:rPr lang="ko-KR" altLang="en-US" sz="1000" b="1">
                <a:latin typeface="+mn-ea"/>
              </a:rPr>
              <a:t>초로 고정</a:t>
            </a:r>
            <a:endParaRPr lang="ko-KR" altLang="ko-KR" sz="1000" b="1" kern="10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캐릭터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9113917-DA6E-4278-A537-D5C4C9CB0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33698"/>
              </p:ext>
            </p:extLst>
          </p:nvPr>
        </p:nvGraphicFramePr>
        <p:xfrm>
          <a:off x="6264675" y="1117893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제이드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제이드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개틀링건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수류탄 투척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E2A80E82-40F4-439D-9D9C-05491A998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178172"/>
              </p:ext>
            </p:extLst>
          </p:nvPr>
        </p:nvGraphicFramePr>
        <p:xfrm>
          <a:off x="569245" y="3979151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레이나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레이나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근거리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픽싱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포탑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0F11B3E-DCA4-4DBE-8B99-F9610DE39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299839"/>
              </p:ext>
            </p:extLst>
          </p:nvPr>
        </p:nvGraphicFramePr>
        <p:xfrm>
          <a:off x="6264675" y="3979151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에바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에바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화염 방사기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레이저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D8EF7601-9396-48AC-A842-0F5F0163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93" y="1121142"/>
            <a:ext cx="1705236" cy="240973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ECF7ACA-0CEA-45E6-8606-A4062587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3" y="3988102"/>
            <a:ext cx="1704175" cy="241746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38053A9-96FD-4B4C-BC44-9DFBBCE6D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292" y="3979151"/>
            <a:ext cx="1705236" cy="24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4477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1969</Words>
  <Application>Microsoft Office PowerPoint</Application>
  <PresentationFormat>와이드스크린</PresentationFormat>
  <Paragraphs>714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11_Office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소준(2016182020)</cp:lastModifiedBy>
  <cp:revision>571</cp:revision>
  <dcterms:created xsi:type="dcterms:W3CDTF">2020-08-24T02:34:25Z</dcterms:created>
  <dcterms:modified xsi:type="dcterms:W3CDTF">2021-01-17T19:53:23Z</dcterms:modified>
</cp:coreProperties>
</file>